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sldIdLst>
    <p:sldId id="256" r:id="rId3"/>
    <p:sldId id="257" r:id="rId4"/>
    <p:sldId id="296" r:id="rId5"/>
    <p:sldId id="259" r:id="rId6"/>
    <p:sldId id="260" r:id="rId7"/>
    <p:sldId id="261" r:id="rId8"/>
    <p:sldId id="262" r:id="rId9"/>
    <p:sldId id="279" r:id="rId10"/>
    <p:sldId id="280" r:id="rId11"/>
    <p:sldId id="292" r:id="rId12"/>
    <p:sldId id="293" r:id="rId13"/>
    <p:sldId id="282" r:id="rId14"/>
    <p:sldId id="289" r:id="rId15"/>
    <p:sldId id="290" r:id="rId16"/>
    <p:sldId id="291" r:id="rId17"/>
    <p:sldId id="265" r:id="rId18"/>
    <p:sldId id="288" r:id="rId19"/>
    <p:sldId id="264" r:id="rId20"/>
    <p:sldId id="266" r:id="rId21"/>
    <p:sldId id="301" r:id="rId22"/>
    <p:sldId id="302" r:id="rId23"/>
    <p:sldId id="303" r:id="rId24"/>
    <p:sldId id="304" r:id="rId25"/>
    <p:sldId id="305" r:id="rId26"/>
    <p:sldId id="295" r:id="rId27"/>
    <p:sldId id="297" r:id="rId28"/>
    <p:sldId id="298" r:id="rId29"/>
    <p:sldId id="294" r:id="rId30"/>
    <p:sldId id="299" r:id="rId31"/>
    <p:sldId id="30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435" autoAdjust="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nottypine\PoDb\_Reps\SArnold\!0!Current%20Projects\!BPAS%20Partner%20Conference\2014-04.DBS.R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nottypine\PoDb\_Reps\SArnold\!0!Current%20Projects\!BPAS%20Partner%20Conference\2014-04.DBS.R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nottypine\PoDb\_Reps\SArnold\!0!Current%20Projects\!BPAS%20Partner%20Conference\2014-04.DBS.R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[2014-04.DBS.RPT.xlsx]Sheet2!PivotTable1</c:name>
    <c:fmtId val="4"/>
  </c:pivotSource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Rollover Eligible Distributions Processed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Sheet2!$A$5:$A$8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Sheet2!$B$5:$B$8</c:f>
              <c:numCache>
                <c:formatCode>General</c:formatCode>
                <c:ptCount val="3"/>
                <c:pt idx="0">
                  <c:v>285980281.37999958</c:v>
                </c:pt>
                <c:pt idx="1">
                  <c:v>420797858.40000373</c:v>
                </c:pt>
                <c:pt idx="2">
                  <c:v>163011046.46000013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99520"/>
        <c:axId val="83910656"/>
      </c:barChart>
      <c:catAx>
        <c:axId val="8389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3910656"/>
        <c:crosses val="autoZero"/>
        <c:auto val="1"/>
        <c:lblAlgn val="ctr"/>
        <c:lblOffset val="100"/>
        <c:noMultiLvlLbl val="0"/>
      </c:catAx>
      <c:valAx>
        <c:axId val="8391065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389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[2014-04.DBS.RPT.xlsx]Sheet3!PivotTable2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 sz="11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 sz="11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 sz="11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Sheet3!$B$4</c:f>
              <c:strCache>
                <c:ptCount val="1"/>
                <c:pt idx="0">
                  <c:v>Total</c:v>
                </c:pt>
              </c:strCache>
            </c:strRef>
          </c:tx>
          <c:dPt>
            <c:idx val="1"/>
            <c:bubble3D val="0"/>
            <c:spPr>
              <a:solidFill>
                <a:srgbClr val="A3AF07"/>
              </a:solidFill>
            </c:spPr>
          </c:dPt>
          <c:dLbls>
            <c:dLbl>
              <c:idx val="0"/>
              <c:layout>
                <c:manualLayout>
                  <c:x val="-0.26177240775937499"/>
                  <c:y val="0.172810086239220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Cash        $</a:t>
                    </a:r>
                    <a:r>
                      <a:rPr lang="en-US" sz="1600" dirty="0" smtClean="0"/>
                      <a:t>289</a:t>
                    </a:r>
                    <a:r>
                      <a:rPr lang="en-US" sz="1600" baseline="0" dirty="0" smtClean="0"/>
                      <a:t> Million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33%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26468805623435004"/>
                  <c:y val="-0.153130671166104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Rollover  </a:t>
                    </a:r>
                    <a:r>
                      <a:rPr lang="en-US" dirty="0"/>
                      <a:t>$</a:t>
                    </a:r>
                    <a:r>
                      <a:rPr lang="en-US" sz="1600" dirty="0" smtClean="0"/>
                      <a:t>580</a:t>
                    </a:r>
                    <a:r>
                      <a:rPr lang="en-US" sz="1600" baseline="0" dirty="0" smtClean="0"/>
                      <a:t> Million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General" sourceLinked="0"/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Sheet3!$A$5:$A$7</c:f>
              <c:strCache>
                <c:ptCount val="2"/>
                <c:pt idx="0">
                  <c:v>Cash</c:v>
                </c:pt>
                <c:pt idx="1">
                  <c:v>Rollover</c:v>
                </c:pt>
              </c:strCache>
            </c:strRef>
          </c:cat>
          <c:val>
            <c:numRef>
              <c:f>Sheet3!$B$5:$B$7</c:f>
              <c:numCache>
                <c:formatCode>_("$"* #,##0_);_("$"* \(#,##0\);_("$"* "-"??_);_(@_)</c:formatCode>
                <c:ptCount val="2"/>
                <c:pt idx="0">
                  <c:v>289193250.91000026</c:v>
                </c:pt>
                <c:pt idx="1">
                  <c:v>580595935.33000147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[2014-04.DBS.RPT.xlsx]Sheet3 (2)!PivotTable2</c:name>
    <c:fmtId val="8"/>
  </c:pivotSource>
  <c:chart>
    <c:autoTitleDeleted val="1"/>
    <c:pivotFmts>
      <c:pivotFmt>
        <c:idx val="0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 sz="11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 sz="11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'Sheet3 (2)'!$B$4</c:f>
              <c:strCache>
                <c:ptCount val="1"/>
                <c:pt idx="0">
                  <c:v>Total</c:v>
                </c:pt>
              </c:strCache>
            </c:strRef>
          </c:tx>
          <c:dPt>
            <c:idx val="1"/>
            <c:bubble3D val="0"/>
            <c:spPr>
              <a:solidFill>
                <a:srgbClr val="A3AF07"/>
              </a:solidFill>
            </c:spPr>
          </c:dPt>
          <c:dLbls>
            <c:dLbl>
              <c:idx val="0"/>
              <c:layout>
                <c:manualLayout>
                  <c:x val="-0.40983022955463899"/>
                  <c:y val="0.509433962264150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Cash  38,146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47674499020955713"/>
                  <c:y val="-0.556603773584905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Rollover  11,844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'Sheet3 (2)'!$A$5:$A$7</c:f>
              <c:strCache>
                <c:ptCount val="2"/>
                <c:pt idx="0">
                  <c:v>Rollover</c:v>
                </c:pt>
                <c:pt idx="1">
                  <c:v>Cash</c:v>
                </c:pt>
              </c:strCache>
            </c:strRef>
          </c:cat>
          <c:val>
            <c:numRef>
              <c:f>'Sheet3 (2)'!$B$5:$B$7</c:f>
              <c:numCache>
                <c:formatCode>_(* #,##0_);_(* \(#,##0\);_(* "-"??_);_(@_)</c:formatCode>
                <c:ptCount val="2"/>
                <c:pt idx="0">
                  <c:v>11844</c:v>
                </c:pt>
                <c:pt idx="1">
                  <c:v>38146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9F697-6104-4770-B0EE-D74CD3DFBC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9084018-6F24-4F2E-B65C-92FD90DED7B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0ADF02E1-FD57-405F-9E49-2783CD026A2F}" type="parTrans" cxnId="{9FEEC70C-B5D3-453D-8EB0-D8711D804C1D}">
      <dgm:prSet/>
      <dgm:spPr/>
      <dgm:t>
        <a:bodyPr/>
        <a:lstStyle/>
        <a:p>
          <a:endParaRPr lang="en-US"/>
        </a:p>
      </dgm:t>
    </dgm:pt>
    <dgm:pt modelId="{C90533CE-6430-4163-BE78-A9C8F5BB5627}" type="sibTrans" cxnId="{9FEEC70C-B5D3-453D-8EB0-D8711D804C1D}">
      <dgm:prSet/>
      <dgm:spPr/>
      <dgm:t>
        <a:bodyPr/>
        <a:lstStyle/>
        <a:p>
          <a:endParaRPr lang="en-US"/>
        </a:p>
      </dgm:t>
    </dgm:pt>
    <dgm:pt modelId="{5E4A3CF0-C77A-4E3E-B89A-EA6E10DE336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25DBF96C-6A47-4E5F-93C5-FC45087B7AAE}" type="parTrans" cxnId="{236C029C-5BA3-4398-A0FC-9C547BDBD7CF}">
      <dgm:prSet/>
      <dgm:spPr/>
      <dgm:t>
        <a:bodyPr/>
        <a:lstStyle/>
        <a:p>
          <a:endParaRPr lang="en-US"/>
        </a:p>
      </dgm:t>
    </dgm:pt>
    <dgm:pt modelId="{382E10E3-D6E3-4CF8-96F2-629CAB67F4A2}" type="sibTrans" cxnId="{236C029C-5BA3-4398-A0FC-9C547BDBD7CF}">
      <dgm:prSet/>
      <dgm:spPr/>
      <dgm:t>
        <a:bodyPr/>
        <a:lstStyle/>
        <a:p>
          <a:endParaRPr lang="en-US"/>
        </a:p>
      </dgm:t>
    </dgm:pt>
    <dgm:pt modelId="{0F26DEA8-7E66-4D2A-80AC-A303434A65B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 smtClean="0"/>
            <a:t>IRA$elect</a:t>
          </a:r>
          <a:endParaRPr lang="en-US" dirty="0"/>
        </a:p>
      </dgm:t>
    </dgm:pt>
    <dgm:pt modelId="{CEEF5F83-E10E-474C-924D-9E5775E4C725}" type="parTrans" cxnId="{1D11F5F3-F39A-497D-8ED2-E712CB824AC2}">
      <dgm:prSet/>
      <dgm:spPr/>
      <dgm:t>
        <a:bodyPr/>
        <a:lstStyle/>
        <a:p>
          <a:endParaRPr lang="en-US"/>
        </a:p>
      </dgm:t>
    </dgm:pt>
    <dgm:pt modelId="{0174BDDA-E038-40BB-A6D9-024DDCEABCAF}" type="sibTrans" cxnId="{1D11F5F3-F39A-497D-8ED2-E712CB824AC2}">
      <dgm:prSet/>
      <dgm:spPr/>
      <dgm:t>
        <a:bodyPr/>
        <a:lstStyle/>
        <a:p>
          <a:endParaRPr lang="en-US"/>
        </a:p>
      </dgm:t>
    </dgm:pt>
    <dgm:pt modelId="{5B5165F1-CA1C-4B49-AFE8-73B2D28EBA95}" type="pres">
      <dgm:prSet presAssocID="{7BE9F697-6104-4770-B0EE-D74CD3DFBCCD}" presName="linearFlow" presStyleCnt="0">
        <dgm:presLayoutVars>
          <dgm:dir/>
          <dgm:resizeHandles val="exact"/>
        </dgm:presLayoutVars>
      </dgm:prSet>
      <dgm:spPr/>
    </dgm:pt>
    <dgm:pt modelId="{A8AF17F4-6DEB-4066-B948-6DB0D52FB588}" type="pres">
      <dgm:prSet presAssocID="{F9084018-6F24-4F2E-B65C-92FD90DED7B0}" presName="composite" presStyleCnt="0"/>
      <dgm:spPr/>
    </dgm:pt>
    <dgm:pt modelId="{0A500324-30B1-4655-A24D-49C7AE717E1E}" type="pres">
      <dgm:prSet presAssocID="{F9084018-6F24-4F2E-B65C-92FD90DED7B0}" presName="imgShp" presStyleLbl="fgImgPlace1" presStyleIdx="0" presStyleCnt="3"/>
      <dgm:spPr>
        <a:solidFill>
          <a:schemeClr val="accent4">
            <a:lumMod val="75000"/>
          </a:schemeClr>
        </a:solidFill>
      </dgm:spPr>
    </dgm:pt>
    <dgm:pt modelId="{2D67B2AC-87F8-4ED2-A7CD-F264DD1CD8ED}" type="pres">
      <dgm:prSet presAssocID="{F9084018-6F24-4F2E-B65C-92FD90DED7B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52EED-CFA0-4F8B-9CD3-022C467A3DF6}" type="pres">
      <dgm:prSet presAssocID="{C90533CE-6430-4163-BE78-A9C8F5BB5627}" presName="spacing" presStyleCnt="0"/>
      <dgm:spPr/>
    </dgm:pt>
    <dgm:pt modelId="{BE2D3C06-468D-45FC-B244-8E5273A27CF6}" type="pres">
      <dgm:prSet presAssocID="{5E4A3CF0-C77A-4E3E-B89A-EA6E10DE3364}" presName="composite" presStyleCnt="0"/>
      <dgm:spPr/>
    </dgm:pt>
    <dgm:pt modelId="{C87B74E1-2724-41F0-8328-7E9D6C679866}" type="pres">
      <dgm:prSet presAssocID="{5E4A3CF0-C77A-4E3E-B89A-EA6E10DE3364}" presName="imgShp" presStyleLbl="fgImgPlace1" presStyleIdx="1" presStyleCnt="3"/>
      <dgm:spPr>
        <a:solidFill>
          <a:srgbClr val="A3AF07"/>
        </a:solidFill>
      </dgm:spPr>
    </dgm:pt>
    <dgm:pt modelId="{80BBC4CE-8CAC-4FF4-B51C-BC6FFF87E593}" type="pres">
      <dgm:prSet presAssocID="{5E4A3CF0-C77A-4E3E-B89A-EA6E10DE336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6C06B-BFA0-491C-8630-557226B110C3}" type="pres">
      <dgm:prSet presAssocID="{382E10E3-D6E3-4CF8-96F2-629CAB67F4A2}" presName="spacing" presStyleCnt="0"/>
      <dgm:spPr/>
    </dgm:pt>
    <dgm:pt modelId="{8CB7D5F8-B05D-456B-9963-DBAFCB12E9F8}" type="pres">
      <dgm:prSet presAssocID="{0F26DEA8-7E66-4D2A-80AC-A303434A65BC}" presName="composite" presStyleCnt="0"/>
      <dgm:spPr/>
    </dgm:pt>
    <dgm:pt modelId="{24FFF1A8-29D4-4737-8B7A-5D88F1324742}" type="pres">
      <dgm:prSet presAssocID="{0F26DEA8-7E66-4D2A-80AC-A303434A65BC}" presName="imgShp" presStyleLbl="fgImgPlace1" presStyleIdx="2" presStyleCnt="3"/>
      <dgm:spPr>
        <a:solidFill>
          <a:srgbClr val="C00000"/>
        </a:solidFill>
      </dgm:spPr>
    </dgm:pt>
    <dgm:pt modelId="{7C92D8C5-922B-44A7-891A-BA78494C1FFA}" type="pres">
      <dgm:prSet presAssocID="{0F26DEA8-7E66-4D2A-80AC-A303434A65B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02815-726C-45AA-8495-E5AFA94D2A2A}" type="presOf" srcId="{0F26DEA8-7E66-4D2A-80AC-A303434A65BC}" destId="{7C92D8C5-922B-44A7-891A-BA78494C1FFA}" srcOrd="0" destOrd="0" presId="urn:microsoft.com/office/officeart/2005/8/layout/vList3"/>
    <dgm:cxn modelId="{236C029C-5BA3-4398-A0FC-9C547BDBD7CF}" srcId="{7BE9F697-6104-4770-B0EE-D74CD3DFBCCD}" destId="{5E4A3CF0-C77A-4E3E-B89A-EA6E10DE3364}" srcOrd="1" destOrd="0" parTransId="{25DBF96C-6A47-4E5F-93C5-FC45087B7AAE}" sibTransId="{382E10E3-D6E3-4CF8-96F2-629CAB67F4A2}"/>
    <dgm:cxn modelId="{7F36DF11-C0F5-4EAA-A2E2-C9F0E74E97D2}" type="presOf" srcId="{F9084018-6F24-4F2E-B65C-92FD90DED7B0}" destId="{2D67B2AC-87F8-4ED2-A7CD-F264DD1CD8ED}" srcOrd="0" destOrd="0" presId="urn:microsoft.com/office/officeart/2005/8/layout/vList3"/>
    <dgm:cxn modelId="{0D9AE4D6-3615-42DF-B70D-737B696C83A6}" type="presOf" srcId="{7BE9F697-6104-4770-B0EE-D74CD3DFBCCD}" destId="{5B5165F1-CA1C-4B49-AFE8-73B2D28EBA95}" srcOrd="0" destOrd="0" presId="urn:microsoft.com/office/officeart/2005/8/layout/vList3"/>
    <dgm:cxn modelId="{1D11F5F3-F39A-497D-8ED2-E712CB824AC2}" srcId="{7BE9F697-6104-4770-B0EE-D74CD3DFBCCD}" destId="{0F26DEA8-7E66-4D2A-80AC-A303434A65BC}" srcOrd="2" destOrd="0" parTransId="{CEEF5F83-E10E-474C-924D-9E5775E4C725}" sibTransId="{0174BDDA-E038-40BB-A6D9-024DDCEABCAF}"/>
    <dgm:cxn modelId="{9FEEC70C-B5D3-453D-8EB0-D8711D804C1D}" srcId="{7BE9F697-6104-4770-B0EE-D74CD3DFBCCD}" destId="{F9084018-6F24-4F2E-B65C-92FD90DED7B0}" srcOrd="0" destOrd="0" parTransId="{0ADF02E1-FD57-405F-9E49-2783CD026A2F}" sibTransId="{C90533CE-6430-4163-BE78-A9C8F5BB5627}"/>
    <dgm:cxn modelId="{BC05B55D-2046-442F-9CE8-E0FCB0F4FE8C}" type="presOf" srcId="{5E4A3CF0-C77A-4E3E-B89A-EA6E10DE3364}" destId="{80BBC4CE-8CAC-4FF4-B51C-BC6FFF87E593}" srcOrd="0" destOrd="0" presId="urn:microsoft.com/office/officeart/2005/8/layout/vList3"/>
    <dgm:cxn modelId="{FC9D70E1-C0CD-4AD7-AF30-BB97C668D5E0}" type="presParOf" srcId="{5B5165F1-CA1C-4B49-AFE8-73B2D28EBA95}" destId="{A8AF17F4-6DEB-4066-B948-6DB0D52FB588}" srcOrd="0" destOrd="0" presId="urn:microsoft.com/office/officeart/2005/8/layout/vList3"/>
    <dgm:cxn modelId="{373136F6-1A82-41CE-9B32-B69F18FC9CAC}" type="presParOf" srcId="{A8AF17F4-6DEB-4066-B948-6DB0D52FB588}" destId="{0A500324-30B1-4655-A24D-49C7AE717E1E}" srcOrd="0" destOrd="0" presId="urn:microsoft.com/office/officeart/2005/8/layout/vList3"/>
    <dgm:cxn modelId="{A8660FDD-C094-4418-B328-ED32E384E69B}" type="presParOf" srcId="{A8AF17F4-6DEB-4066-B948-6DB0D52FB588}" destId="{2D67B2AC-87F8-4ED2-A7CD-F264DD1CD8ED}" srcOrd="1" destOrd="0" presId="urn:microsoft.com/office/officeart/2005/8/layout/vList3"/>
    <dgm:cxn modelId="{E642AD9D-E235-49D4-BC84-9FE348D579E3}" type="presParOf" srcId="{5B5165F1-CA1C-4B49-AFE8-73B2D28EBA95}" destId="{83152EED-CFA0-4F8B-9CD3-022C467A3DF6}" srcOrd="1" destOrd="0" presId="urn:microsoft.com/office/officeart/2005/8/layout/vList3"/>
    <dgm:cxn modelId="{31224D98-E096-406B-B308-A99D1938359D}" type="presParOf" srcId="{5B5165F1-CA1C-4B49-AFE8-73B2D28EBA95}" destId="{BE2D3C06-468D-45FC-B244-8E5273A27CF6}" srcOrd="2" destOrd="0" presId="urn:microsoft.com/office/officeart/2005/8/layout/vList3"/>
    <dgm:cxn modelId="{8037BF40-567E-405D-AA64-4A27514BB20D}" type="presParOf" srcId="{BE2D3C06-468D-45FC-B244-8E5273A27CF6}" destId="{C87B74E1-2724-41F0-8328-7E9D6C679866}" srcOrd="0" destOrd="0" presId="urn:microsoft.com/office/officeart/2005/8/layout/vList3"/>
    <dgm:cxn modelId="{1790E30B-9BC3-431B-8C36-C51563F4E2B9}" type="presParOf" srcId="{BE2D3C06-468D-45FC-B244-8E5273A27CF6}" destId="{80BBC4CE-8CAC-4FF4-B51C-BC6FFF87E593}" srcOrd="1" destOrd="0" presId="urn:microsoft.com/office/officeart/2005/8/layout/vList3"/>
    <dgm:cxn modelId="{71500D17-A20F-4AFD-BAA8-D9C861DEBCC4}" type="presParOf" srcId="{5B5165F1-CA1C-4B49-AFE8-73B2D28EBA95}" destId="{EF56C06B-BFA0-491C-8630-557226B110C3}" srcOrd="3" destOrd="0" presId="urn:microsoft.com/office/officeart/2005/8/layout/vList3"/>
    <dgm:cxn modelId="{2FA7B9AB-48AF-404D-BBA3-1B3E72B668AB}" type="presParOf" srcId="{5B5165F1-CA1C-4B49-AFE8-73B2D28EBA95}" destId="{8CB7D5F8-B05D-456B-9963-DBAFCB12E9F8}" srcOrd="4" destOrd="0" presId="urn:microsoft.com/office/officeart/2005/8/layout/vList3"/>
    <dgm:cxn modelId="{F35B730B-8EE8-449E-86D3-051AA82B65CF}" type="presParOf" srcId="{8CB7D5F8-B05D-456B-9963-DBAFCB12E9F8}" destId="{24FFF1A8-29D4-4737-8B7A-5D88F1324742}" srcOrd="0" destOrd="0" presId="urn:microsoft.com/office/officeart/2005/8/layout/vList3"/>
    <dgm:cxn modelId="{100ACD4D-2873-480C-95A3-BF23A608491E}" type="presParOf" srcId="{8CB7D5F8-B05D-456B-9963-DBAFCB12E9F8}" destId="{7C92D8C5-922B-44A7-891A-BA78494C1F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59D15-E378-4854-A700-003A850AC0E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874FF-891E-44FA-978C-487F90E91666}">
      <dgm:prSet phldrT="[Text]"/>
      <dgm:spPr/>
      <dgm:t>
        <a:bodyPr/>
        <a:lstStyle/>
        <a:p>
          <a:r>
            <a:rPr lang="en-US" dirty="0" smtClean="0"/>
            <a:t>No IRA</a:t>
          </a:r>
          <a:r>
            <a:rPr lang="en-US" i="1" dirty="0" smtClean="0"/>
            <a:t>$elect</a:t>
          </a:r>
          <a:endParaRPr lang="en-US" i="1" dirty="0"/>
        </a:p>
      </dgm:t>
    </dgm:pt>
    <dgm:pt modelId="{F79AEAFE-1967-45B7-9DE7-B9E563BCBD6D}" type="parTrans" cxnId="{DE60D4C3-0BAB-4813-B805-5A01F473C0B3}">
      <dgm:prSet/>
      <dgm:spPr/>
      <dgm:t>
        <a:bodyPr/>
        <a:lstStyle/>
        <a:p>
          <a:endParaRPr lang="en-US"/>
        </a:p>
      </dgm:t>
    </dgm:pt>
    <dgm:pt modelId="{5D39E082-6991-49BF-BD83-9B9D9222B36B}" type="sibTrans" cxnId="{DE60D4C3-0BAB-4813-B805-5A01F473C0B3}">
      <dgm:prSet/>
      <dgm:spPr/>
      <dgm:t>
        <a:bodyPr/>
        <a:lstStyle/>
        <a:p>
          <a:endParaRPr lang="en-US"/>
        </a:p>
      </dgm:t>
    </dgm:pt>
    <dgm:pt modelId="{A83CC4F1-71CE-4B6D-8916-784838F5417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All IRA Inquiries redirected to FI Partner</a:t>
          </a:r>
          <a:endParaRPr lang="en-US" sz="1600" dirty="0">
            <a:solidFill>
              <a:srgbClr val="002060"/>
            </a:solidFill>
          </a:endParaRPr>
        </a:p>
      </dgm:t>
    </dgm:pt>
    <dgm:pt modelId="{C7DC3819-41C2-4A0B-AE28-1AA3A4ACB7B3}" type="parTrans" cxnId="{E094DDD2-4D07-4B7C-AD8F-0C1767CB1A86}">
      <dgm:prSet/>
      <dgm:spPr/>
      <dgm:t>
        <a:bodyPr/>
        <a:lstStyle/>
        <a:p>
          <a:endParaRPr lang="en-US"/>
        </a:p>
      </dgm:t>
    </dgm:pt>
    <dgm:pt modelId="{90E1E11E-EAC1-4E1D-AB75-A8FCFBCC7B92}" type="sibTrans" cxnId="{E094DDD2-4D07-4B7C-AD8F-0C1767CB1A86}">
      <dgm:prSet/>
      <dgm:spPr/>
      <dgm:t>
        <a:bodyPr/>
        <a:lstStyle/>
        <a:p>
          <a:endParaRPr lang="en-US"/>
        </a:p>
      </dgm:t>
    </dgm:pt>
    <dgm:pt modelId="{EBC61013-6C75-4053-950F-44FCDD482EB8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Distribution package letter provides FI Partner contact information.</a:t>
          </a:r>
          <a:endParaRPr lang="en-US" sz="1600" dirty="0">
            <a:solidFill>
              <a:srgbClr val="002060"/>
            </a:solidFill>
          </a:endParaRPr>
        </a:p>
      </dgm:t>
    </dgm:pt>
    <dgm:pt modelId="{E6193096-A0D2-4E6B-AD09-8435896C568A}" type="parTrans" cxnId="{384FD138-E7E4-454B-9B82-9D6ABD9B955D}">
      <dgm:prSet/>
      <dgm:spPr/>
      <dgm:t>
        <a:bodyPr/>
        <a:lstStyle/>
        <a:p>
          <a:endParaRPr lang="en-US"/>
        </a:p>
      </dgm:t>
    </dgm:pt>
    <dgm:pt modelId="{B1BEF5A9-830A-4C03-9EFE-BE6F4D7DE582}" type="sibTrans" cxnId="{384FD138-E7E4-454B-9B82-9D6ABD9B955D}">
      <dgm:prSet/>
      <dgm:spPr/>
      <dgm:t>
        <a:bodyPr/>
        <a:lstStyle/>
        <a:p>
          <a:endParaRPr lang="en-US"/>
        </a:p>
      </dgm:t>
    </dgm:pt>
    <dgm:pt modelId="{67B5159E-0603-43A8-9C21-C92E16B0594E}">
      <dgm:prSet phldrT="[Text]"/>
      <dgm:spPr/>
      <dgm:t>
        <a:bodyPr/>
        <a:lstStyle/>
        <a:p>
          <a:r>
            <a:rPr lang="en-US" dirty="0" smtClean="0"/>
            <a:t>IRA</a:t>
          </a:r>
          <a:r>
            <a:rPr lang="en-US" i="1" u="none" dirty="0" smtClean="0"/>
            <a:t>$elect</a:t>
          </a:r>
          <a:r>
            <a:rPr lang="en-US" i="0" u="none" dirty="0" smtClean="0"/>
            <a:t> by BPAS Fiduciary Services</a:t>
          </a:r>
          <a:endParaRPr lang="en-US" i="0" u="none" dirty="0"/>
        </a:p>
      </dgm:t>
    </dgm:pt>
    <dgm:pt modelId="{77BBBBC6-430B-420A-A417-51576FF36172}" type="parTrans" cxnId="{4720BDD5-15AB-4F56-8C8B-B731D45E3B16}">
      <dgm:prSet/>
      <dgm:spPr/>
      <dgm:t>
        <a:bodyPr/>
        <a:lstStyle/>
        <a:p>
          <a:endParaRPr lang="en-US"/>
        </a:p>
      </dgm:t>
    </dgm:pt>
    <dgm:pt modelId="{7C75C9E5-8042-48FF-BCD6-232AEBE67D9B}" type="sibTrans" cxnId="{4720BDD5-15AB-4F56-8C8B-B731D45E3B16}">
      <dgm:prSet/>
      <dgm:spPr/>
      <dgm:t>
        <a:bodyPr/>
        <a:lstStyle/>
        <a:p>
          <a:endParaRPr lang="en-US"/>
        </a:p>
      </dgm:t>
    </dgm:pt>
    <dgm:pt modelId="{47E29825-2727-43D0-80D0-073868D7174E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Distribution education/information provided by BPAS Call Center</a:t>
          </a:r>
          <a:endParaRPr lang="en-US" sz="1600" dirty="0">
            <a:solidFill>
              <a:srgbClr val="002060"/>
            </a:solidFill>
          </a:endParaRPr>
        </a:p>
      </dgm:t>
    </dgm:pt>
    <dgm:pt modelId="{D8C17FA4-67B2-410B-ABB0-1046DE068674}" type="parTrans" cxnId="{71C1E1E6-6A0B-455E-8BD8-CB8D740BA734}">
      <dgm:prSet/>
      <dgm:spPr/>
      <dgm:t>
        <a:bodyPr/>
        <a:lstStyle/>
        <a:p>
          <a:endParaRPr lang="en-US"/>
        </a:p>
      </dgm:t>
    </dgm:pt>
    <dgm:pt modelId="{00E55E8D-A161-4065-9433-A449F8024BFE}" type="sibTrans" cxnId="{71C1E1E6-6A0B-455E-8BD8-CB8D740BA734}">
      <dgm:prSet/>
      <dgm:spPr/>
      <dgm:t>
        <a:bodyPr/>
        <a:lstStyle/>
        <a:p>
          <a:endParaRPr lang="en-US"/>
        </a:p>
      </dgm:t>
    </dgm:pt>
    <dgm:pt modelId="{B804F7DD-195F-4481-B3B5-A82259173276}">
      <dgm:prSet phldrT="[Text]"/>
      <dgm:spPr/>
      <dgm:t>
        <a:bodyPr/>
        <a:lstStyle/>
        <a:p>
          <a:r>
            <a:rPr lang="en-US" dirty="0" smtClean="0"/>
            <a:t>IRA</a:t>
          </a:r>
          <a:r>
            <a:rPr lang="en-US" i="1" dirty="0" smtClean="0"/>
            <a:t>$elect</a:t>
          </a:r>
          <a:r>
            <a:rPr lang="en-US" dirty="0" smtClean="0"/>
            <a:t> by Financial Intermediary</a:t>
          </a:r>
          <a:endParaRPr lang="en-US" dirty="0"/>
        </a:p>
      </dgm:t>
    </dgm:pt>
    <dgm:pt modelId="{9C06CC76-9DD9-45A5-B4F3-E67EF7B58532}" type="parTrans" cxnId="{D340BF84-AE4C-4923-8AAE-CAAAF07DEBF1}">
      <dgm:prSet/>
      <dgm:spPr/>
      <dgm:t>
        <a:bodyPr/>
        <a:lstStyle/>
        <a:p>
          <a:endParaRPr lang="en-US"/>
        </a:p>
      </dgm:t>
    </dgm:pt>
    <dgm:pt modelId="{725F108F-2AB0-44EA-BF75-4805D3BFEF30}" type="sibTrans" cxnId="{D340BF84-AE4C-4923-8AAE-CAAAF07DEBF1}">
      <dgm:prSet/>
      <dgm:spPr/>
      <dgm:t>
        <a:bodyPr/>
        <a:lstStyle/>
        <a:p>
          <a:endParaRPr lang="en-US"/>
        </a:p>
      </dgm:t>
    </dgm:pt>
    <dgm:pt modelId="{8873CD44-4BF4-4A1B-A28E-33B99C4A38E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IRA Inquiries directed to IRA</a:t>
          </a:r>
          <a:r>
            <a:rPr lang="en-US" sz="1600" i="1" dirty="0" smtClean="0">
              <a:solidFill>
                <a:srgbClr val="002060"/>
              </a:solidFill>
            </a:rPr>
            <a:t>$elect</a:t>
          </a:r>
          <a:r>
            <a:rPr lang="en-US" sz="1600" dirty="0" smtClean="0">
              <a:solidFill>
                <a:srgbClr val="002060"/>
              </a:solidFill>
            </a:rPr>
            <a:t> by FI</a:t>
          </a:r>
          <a:endParaRPr lang="en-US" sz="1600" dirty="0">
            <a:solidFill>
              <a:srgbClr val="002060"/>
            </a:solidFill>
          </a:endParaRPr>
        </a:p>
      </dgm:t>
    </dgm:pt>
    <dgm:pt modelId="{3EE2814E-99AC-43AB-90AE-7AE074AC89FF}" type="parTrans" cxnId="{0B0CA781-3B14-4F6C-B070-37FD8CCF85D6}">
      <dgm:prSet/>
      <dgm:spPr/>
      <dgm:t>
        <a:bodyPr/>
        <a:lstStyle/>
        <a:p>
          <a:endParaRPr lang="en-US"/>
        </a:p>
      </dgm:t>
    </dgm:pt>
    <dgm:pt modelId="{98D3C91A-ECC1-4746-9097-2EEA7E4F69A2}" type="sibTrans" cxnId="{0B0CA781-3B14-4F6C-B070-37FD8CCF85D6}">
      <dgm:prSet/>
      <dgm:spPr/>
      <dgm:t>
        <a:bodyPr/>
        <a:lstStyle/>
        <a:p>
          <a:endParaRPr lang="en-US"/>
        </a:p>
      </dgm:t>
    </dgm:pt>
    <dgm:pt modelId="{35E25F52-C51B-406F-8160-ACACAF7B4559}">
      <dgm:prSet phldrT="[Text]" custT="1"/>
      <dgm:spPr/>
      <dgm:t>
        <a:bodyPr/>
        <a:lstStyle/>
        <a:p>
          <a:r>
            <a:rPr lang="en-US" sz="1600" i="1" dirty="0" smtClean="0">
              <a:solidFill>
                <a:srgbClr val="002060"/>
              </a:solidFill>
            </a:rPr>
            <a:t>Web messaging/link</a:t>
          </a:r>
          <a:endParaRPr lang="en-US" sz="1600" i="1" dirty="0">
            <a:solidFill>
              <a:srgbClr val="002060"/>
            </a:solidFill>
          </a:endParaRPr>
        </a:p>
      </dgm:t>
    </dgm:pt>
    <dgm:pt modelId="{02BFD125-4DE4-4DDC-A3CB-391A6AED703C}" type="parTrans" cxnId="{8D071D46-FA48-4FCE-94A6-62988C2E6E3D}">
      <dgm:prSet/>
      <dgm:spPr/>
      <dgm:t>
        <a:bodyPr/>
        <a:lstStyle/>
        <a:p>
          <a:endParaRPr lang="en-US"/>
        </a:p>
      </dgm:t>
    </dgm:pt>
    <dgm:pt modelId="{0DB511B7-BBAA-4C34-A2FF-05AD917E8E33}" type="sibTrans" cxnId="{8D071D46-FA48-4FCE-94A6-62988C2E6E3D}">
      <dgm:prSet/>
      <dgm:spPr/>
      <dgm:t>
        <a:bodyPr/>
        <a:lstStyle/>
        <a:p>
          <a:endParaRPr lang="en-US"/>
        </a:p>
      </dgm:t>
    </dgm:pt>
    <dgm:pt modelId="{CBB4616A-AC44-4ED4-BB25-DBC6C147BD93}">
      <dgm:prSet phldrT="[Text]" custT="1"/>
      <dgm:spPr/>
      <dgm:t>
        <a:bodyPr/>
        <a:lstStyle/>
        <a:p>
          <a:r>
            <a:rPr lang="en-US" sz="1600" i="1" dirty="0" smtClean="0">
              <a:solidFill>
                <a:srgbClr val="002060"/>
              </a:solidFill>
            </a:rPr>
            <a:t>Distribution Package</a:t>
          </a:r>
          <a:endParaRPr lang="en-US" sz="1600" i="1" dirty="0">
            <a:solidFill>
              <a:srgbClr val="002060"/>
            </a:solidFill>
          </a:endParaRPr>
        </a:p>
      </dgm:t>
    </dgm:pt>
    <dgm:pt modelId="{743219CB-CA4D-4750-83C4-2AFC3F3F9AD7}" type="parTrans" cxnId="{4EE0309F-8FDC-4027-9FA1-F8877FE1AE56}">
      <dgm:prSet/>
      <dgm:spPr/>
      <dgm:t>
        <a:bodyPr/>
        <a:lstStyle/>
        <a:p>
          <a:endParaRPr lang="en-US"/>
        </a:p>
      </dgm:t>
    </dgm:pt>
    <dgm:pt modelId="{5FFD0EB1-C4C2-481E-B1CC-38BA49D487CD}" type="sibTrans" cxnId="{4EE0309F-8FDC-4027-9FA1-F8877FE1AE56}">
      <dgm:prSet/>
      <dgm:spPr/>
      <dgm:t>
        <a:bodyPr/>
        <a:lstStyle/>
        <a:p>
          <a:endParaRPr lang="en-US"/>
        </a:p>
      </dgm:t>
    </dgm:pt>
    <dgm:pt modelId="{503CFB63-3492-493F-8ED8-4FD152AE9AFF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Web messaging/link</a:t>
          </a:r>
          <a:endParaRPr lang="en-US" sz="1600" dirty="0">
            <a:solidFill>
              <a:srgbClr val="002060"/>
            </a:solidFill>
          </a:endParaRPr>
        </a:p>
      </dgm:t>
    </dgm:pt>
    <dgm:pt modelId="{4D65DF32-2EE7-4382-BCC0-37B1008254DD}" type="parTrans" cxnId="{96EBC2B0-D3EF-4193-B36C-D78029E31721}">
      <dgm:prSet/>
      <dgm:spPr/>
      <dgm:t>
        <a:bodyPr/>
        <a:lstStyle/>
        <a:p>
          <a:endParaRPr lang="en-US"/>
        </a:p>
      </dgm:t>
    </dgm:pt>
    <dgm:pt modelId="{11ADE89E-0089-474C-8A58-0F9EF057116D}" type="sibTrans" cxnId="{96EBC2B0-D3EF-4193-B36C-D78029E31721}">
      <dgm:prSet/>
      <dgm:spPr/>
      <dgm:t>
        <a:bodyPr/>
        <a:lstStyle/>
        <a:p>
          <a:endParaRPr lang="en-US"/>
        </a:p>
      </dgm:t>
    </dgm:pt>
    <dgm:pt modelId="{5FD74460-93B2-4E2C-819B-FD0823207C5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Distribution Package</a:t>
          </a:r>
          <a:endParaRPr lang="en-US" sz="1600" dirty="0">
            <a:solidFill>
              <a:srgbClr val="002060"/>
            </a:solidFill>
          </a:endParaRPr>
        </a:p>
      </dgm:t>
    </dgm:pt>
    <dgm:pt modelId="{ED828F41-D111-4C6D-8DF8-F2858F4BDA4D}" type="parTrans" cxnId="{EE4E74FA-BE45-4767-9FEC-F26D18C91DF8}">
      <dgm:prSet/>
      <dgm:spPr/>
      <dgm:t>
        <a:bodyPr/>
        <a:lstStyle/>
        <a:p>
          <a:endParaRPr lang="en-US"/>
        </a:p>
      </dgm:t>
    </dgm:pt>
    <dgm:pt modelId="{BB6F4D8A-7C6E-4A1B-9392-15FD9A40F50C}" type="sibTrans" cxnId="{EE4E74FA-BE45-4767-9FEC-F26D18C91DF8}">
      <dgm:prSet/>
      <dgm:spPr/>
      <dgm:t>
        <a:bodyPr/>
        <a:lstStyle/>
        <a:p>
          <a:endParaRPr lang="en-US"/>
        </a:p>
      </dgm:t>
    </dgm:pt>
    <dgm:pt modelId="{CA8999B3-F7BE-4E8F-AAD9-51A1AD9BC1B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Investment related questions directed to BPAS Fiduciary Services Team</a:t>
          </a:r>
          <a:endParaRPr lang="en-US" sz="1600" dirty="0">
            <a:solidFill>
              <a:srgbClr val="002060"/>
            </a:solidFill>
          </a:endParaRPr>
        </a:p>
      </dgm:t>
    </dgm:pt>
    <dgm:pt modelId="{DEBBE7F5-7F09-415C-9E91-DE5B05D77C53}" type="parTrans" cxnId="{937AD8AF-CC4F-4AD8-9AE6-98B9B1023793}">
      <dgm:prSet/>
      <dgm:spPr/>
      <dgm:t>
        <a:bodyPr/>
        <a:lstStyle/>
        <a:p>
          <a:endParaRPr lang="en-US"/>
        </a:p>
      </dgm:t>
    </dgm:pt>
    <dgm:pt modelId="{36FD840A-49AF-4DB7-9CD1-6CF142FC4532}" type="sibTrans" cxnId="{937AD8AF-CC4F-4AD8-9AE6-98B9B1023793}">
      <dgm:prSet/>
      <dgm:spPr/>
      <dgm:t>
        <a:bodyPr/>
        <a:lstStyle/>
        <a:p>
          <a:endParaRPr lang="en-US"/>
        </a:p>
      </dgm:t>
    </dgm:pt>
    <dgm:pt modelId="{2E506B67-7C40-4520-9D6C-3646519C50BA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2060"/>
              </a:solidFill>
            </a:rPr>
            <a:t>FI may choose to offer solution for account balances above a certain threshold</a:t>
          </a:r>
          <a:endParaRPr lang="en-US" sz="1600" dirty="0">
            <a:solidFill>
              <a:srgbClr val="002060"/>
            </a:solidFill>
          </a:endParaRPr>
        </a:p>
      </dgm:t>
    </dgm:pt>
    <dgm:pt modelId="{A33A83B1-0363-4057-BFBB-52BDE73F2F63}" type="parTrans" cxnId="{0F3A6728-5D95-456E-A2E7-DAD7ECF572F3}">
      <dgm:prSet/>
      <dgm:spPr/>
      <dgm:t>
        <a:bodyPr/>
        <a:lstStyle/>
        <a:p>
          <a:endParaRPr lang="en-US"/>
        </a:p>
      </dgm:t>
    </dgm:pt>
    <dgm:pt modelId="{5B7C9E09-0B3E-4259-B889-43AA5EA7E532}" type="sibTrans" cxnId="{0F3A6728-5D95-456E-A2E7-DAD7ECF572F3}">
      <dgm:prSet/>
      <dgm:spPr/>
      <dgm:t>
        <a:bodyPr/>
        <a:lstStyle/>
        <a:p>
          <a:endParaRPr lang="en-US"/>
        </a:p>
      </dgm:t>
    </dgm:pt>
    <dgm:pt modelId="{A556CB16-F286-4E88-A215-ADA836D705C8}" type="pres">
      <dgm:prSet presAssocID="{FC659D15-E378-4854-A700-003A850AC0E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573BFD-87A9-4A1C-82BE-EBA4CBFDE142}" type="pres">
      <dgm:prSet presAssocID="{163874FF-891E-44FA-978C-487F90E91666}" presName="composite" presStyleCnt="0"/>
      <dgm:spPr/>
    </dgm:pt>
    <dgm:pt modelId="{ACF92594-84AA-476B-A228-3425ADF9413D}" type="pres">
      <dgm:prSet presAssocID="{163874FF-891E-44FA-978C-487F90E91666}" presName="bentUpArrow1" presStyleLbl="alignImgPlace1" presStyleIdx="0" presStyleCnt="2" custScaleX="121000" custScaleY="146410" custLinFactNeighborX="-63881" custLinFactNeighborY="-37486"/>
      <dgm:spPr/>
    </dgm:pt>
    <dgm:pt modelId="{9985CD7D-8AF2-418F-BE3D-B175FA7ACAE9}" type="pres">
      <dgm:prSet presAssocID="{163874FF-891E-44FA-978C-487F90E91666}" presName="ParentText" presStyleLbl="node1" presStyleIdx="0" presStyleCnt="3" custScaleX="180628" custScaleY="171634" custLinFactNeighborX="-32311" custLinFactNeighborY="-814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DF416-BED9-4DE9-A334-6744135A0338}" type="pres">
      <dgm:prSet presAssocID="{163874FF-891E-44FA-978C-487F90E91666}" presName="ChildText" presStyleLbl="revTx" presStyleIdx="0" presStyleCnt="3" custScaleX="833957" custScaleY="121000" custLinFactX="187509" custLinFactNeighborX="200000" custLinFactNeighborY="-56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FF8EF-FFA0-4AE2-90A7-740FEA5F196C}" type="pres">
      <dgm:prSet presAssocID="{5D39E082-6991-49BF-BD83-9B9D9222B36B}" presName="sibTrans" presStyleCnt="0"/>
      <dgm:spPr/>
    </dgm:pt>
    <dgm:pt modelId="{06EEF5F5-D05E-435A-98D7-8782A12FDABE}" type="pres">
      <dgm:prSet presAssocID="{67B5159E-0603-43A8-9C21-C92E16B0594E}" presName="composite" presStyleCnt="0"/>
      <dgm:spPr/>
    </dgm:pt>
    <dgm:pt modelId="{1C14F049-3CD8-42F1-9869-DAFFF9E54269}" type="pres">
      <dgm:prSet presAssocID="{67B5159E-0603-43A8-9C21-C92E16B0594E}" presName="bentUpArrow1" presStyleLbl="alignImgPlace1" presStyleIdx="1" presStyleCnt="2" custScaleX="121000" custScaleY="276843" custLinFactX="-100000" custLinFactNeighborX="-138044" custLinFactNeighborY="3535"/>
      <dgm:spPr/>
    </dgm:pt>
    <dgm:pt modelId="{5C76B0A0-CD64-40D4-B313-F762BFEAA18F}" type="pres">
      <dgm:prSet presAssocID="{67B5159E-0603-43A8-9C21-C92E16B0594E}" presName="ParentText" presStyleLbl="node1" presStyleIdx="1" presStyleCnt="3" custScaleX="177878" custScaleY="189347" custLinFactX="-50215" custLinFactNeighborX="-100000" custLinFactNeighborY="-224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05BFE-0F8D-4DA3-B3A1-1DFA1F090D7A}" type="pres">
      <dgm:prSet presAssocID="{67B5159E-0603-43A8-9C21-C92E16B0594E}" presName="ChildText" presStyleLbl="revTx" presStyleIdx="1" presStyleCnt="3" custScaleX="686098" custScaleY="247205" custLinFactX="56571" custLinFactNeighborX="100000" custLinFactNeighborY="-51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83E1-8BBD-4BB5-B6CD-ED4DBAEECEA6}" type="pres">
      <dgm:prSet presAssocID="{7C75C9E5-8042-48FF-BCD6-232AEBE67D9B}" presName="sibTrans" presStyleCnt="0"/>
      <dgm:spPr/>
    </dgm:pt>
    <dgm:pt modelId="{0B98BE50-3E54-43D6-BE98-57AF9D456A06}" type="pres">
      <dgm:prSet presAssocID="{B804F7DD-195F-4481-B3B5-A82259173276}" presName="composite" presStyleCnt="0"/>
      <dgm:spPr/>
    </dgm:pt>
    <dgm:pt modelId="{48D51419-2FA7-4F19-9D28-85695809BF2E}" type="pres">
      <dgm:prSet presAssocID="{B804F7DD-195F-4481-B3B5-A82259173276}" presName="ParentText" presStyleLbl="node1" presStyleIdx="2" presStyleCnt="3" custScaleX="183610" custScaleY="177971" custLinFactX="-100000" custLinFactNeighborX="-146317" custLinFactNeighborY="-618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D0A1D-1AA8-49AC-BC68-458F31C0EA9A}" type="pres">
      <dgm:prSet presAssocID="{B804F7DD-195F-4481-B3B5-A82259173276}" presName="FinalChildText" presStyleLbl="revTx" presStyleIdx="2" presStyleCnt="3" custScaleX="468634" custScaleY="323321" custLinFactNeighborX="-76368" custLinFactNeighborY="-24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AD8AF-CC4F-4AD8-9AE6-98B9B1023793}" srcId="{67B5159E-0603-43A8-9C21-C92E16B0594E}" destId="{CA8999B3-F7BE-4E8F-AAD9-51A1AD9BC1B9}" srcOrd="1" destOrd="0" parTransId="{DEBBE7F5-7F09-415C-9E91-DE5B05D77C53}" sibTransId="{36FD840A-49AF-4DB7-9CD1-6CF142FC4532}"/>
    <dgm:cxn modelId="{96EBC2B0-D3EF-4193-B36C-D78029E31721}" srcId="{B804F7DD-195F-4481-B3B5-A82259173276}" destId="{503CFB63-3492-493F-8ED8-4FD152AE9AFF}" srcOrd="1" destOrd="0" parTransId="{4D65DF32-2EE7-4382-BCC0-37B1008254DD}" sibTransId="{11ADE89E-0089-474C-8A58-0F9EF057116D}"/>
    <dgm:cxn modelId="{EC2ED6A0-C3D7-4C08-815E-4B7A47154567}" type="presOf" srcId="{67B5159E-0603-43A8-9C21-C92E16B0594E}" destId="{5C76B0A0-CD64-40D4-B313-F762BFEAA18F}" srcOrd="0" destOrd="0" presId="urn:microsoft.com/office/officeart/2005/8/layout/StepDownProcess"/>
    <dgm:cxn modelId="{653330ED-E846-4A2C-AE9C-EEB043ADE9A3}" type="presOf" srcId="{5FD74460-93B2-4E2C-819B-FD0823207C54}" destId="{A40D0A1D-1AA8-49AC-BC68-458F31C0EA9A}" srcOrd="0" destOrd="2" presId="urn:microsoft.com/office/officeart/2005/8/layout/StepDownProcess"/>
    <dgm:cxn modelId="{BB968A96-E7D4-450E-A76A-E7838AEC25FE}" type="presOf" srcId="{EBC61013-6C75-4053-950F-44FCDD482EB8}" destId="{BC6DF416-BED9-4DE9-A334-6744135A0338}" srcOrd="0" destOrd="1" presId="urn:microsoft.com/office/officeart/2005/8/layout/StepDownProcess"/>
    <dgm:cxn modelId="{F30BD565-72A7-4238-A9BF-07E67770AA0D}" type="presOf" srcId="{503CFB63-3492-493F-8ED8-4FD152AE9AFF}" destId="{A40D0A1D-1AA8-49AC-BC68-458F31C0EA9A}" srcOrd="0" destOrd="1" presId="urn:microsoft.com/office/officeart/2005/8/layout/StepDownProcess"/>
    <dgm:cxn modelId="{DE60D4C3-0BAB-4813-B805-5A01F473C0B3}" srcId="{FC659D15-E378-4854-A700-003A850AC0E3}" destId="{163874FF-891E-44FA-978C-487F90E91666}" srcOrd="0" destOrd="0" parTransId="{F79AEAFE-1967-45B7-9DE7-B9E563BCBD6D}" sibTransId="{5D39E082-6991-49BF-BD83-9B9D9222B36B}"/>
    <dgm:cxn modelId="{0B0CA781-3B14-4F6C-B070-37FD8CCF85D6}" srcId="{B804F7DD-195F-4481-B3B5-A82259173276}" destId="{8873CD44-4BF4-4A1B-A28E-33B99C4A38E9}" srcOrd="0" destOrd="0" parTransId="{3EE2814E-99AC-43AB-90AE-7AE074AC89FF}" sibTransId="{98D3C91A-ECC1-4746-9097-2EEA7E4F69A2}"/>
    <dgm:cxn modelId="{2F18C7DC-1DB5-4612-8E21-CDB1903CDE0A}" type="presOf" srcId="{CBB4616A-AC44-4ED4-BB25-DBC6C147BD93}" destId="{36205BFE-0F8D-4DA3-B3A1-1DFA1F090D7A}" srcOrd="0" destOrd="3" presId="urn:microsoft.com/office/officeart/2005/8/layout/StepDownProcess"/>
    <dgm:cxn modelId="{EE4E74FA-BE45-4767-9FEC-F26D18C91DF8}" srcId="{B804F7DD-195F-4481-B3B5-A82259173276}" destId="{5FD74460-93B2-4E2C-819B-FD0823207C54}" srcOrd="2" destOrd="0" parTransId="{ED828F41-D111-4C6D-8DF8-F2858F4BDA4D}" sibTransId="{BB6F4D8A-7C6E-4A1B-9392-15FD9A40F50C}"/>
    <dgm:cxn modelId="{384FD138-E7E4-454B-9B82-9D6ABD9B955D}" srcId="{163874FF-891E-44FA-978C-487F90E91666}" destId="{EBC61013-6C75-4053-950F-44FCDD482EB8}" srcOrd="1" destOrd="0" parTransId="{E6193096-A0D2-4E6B-AD09-8435896C568A}" sibTransId="{B1BEF5A9-830A-4C03-9EFE-BE6F4D7DE582}"/>
    <dgm:cxn modelId="{6A81578E-7962-4834-A41B-80083B06E218}" type="presOf" srcId="{A83CC4F1-71CE-4B6D-8916-784838F54178}" destId="{BC6DF416-BED9-4DE9-A334-6744135A0338}" srcOrd="0" destOrd="0" presId="urn:microsoft.com/office/officeart/2005/8/layout/StepDownProcess"/>
    <dgm:cxn modelId="{763C8E47-9931-4D92-A840-07FFAB546139}" type="presOf" srcId="{8873CD44-4BF4-4A1B-A28E-33B99C4A38E9}" destId="{A40D0A1D-1AA8-49AC-BC68-458F31C0EA9A}" srcOrd="0" destOrd="0" presId="urn:microsoft.com/office/officeart/2005/8/layout/StepDownProcess"/>
    <dgm:cxn modelId="{3E5D1F2C-1052-4AB3-9596-6BE33E74A4C7}" type="presOf" srcId="{2E506B67-7C40-4520-9D6C-3646519C50BA}" destId="{A40D0A1D-1AA8-49AC-BC68-458F31C0EA9A}" srcOrd="0" destOrd="3" presId="urn:microsoft.com/office/officeart/2005/8/layout/StepDownProcess"/>
    <dgm:cxn modelId="{8D071D46-FA48-4FCE-94A6-62988C2E6E3D}" srcId="{67B5159E-0603-43A8-9C21-C92E16B0594E}" destId="{35E25F52-C51B-406F-8160-ACACAF7B4559}" srcOrd="2" destOrd="0" parTransId="{02BFD125-4DE4-4DDC-A3CB-391A6AED703C}" sibTransId="{0DB511B7-BBAA-4C34-A2FF-05AD917E8E33}"/>
    <dgm:cxn modelId="{E094DDD2-4D07-4B7C-AD8F-0C1767CB1A86}" srcId="{163874FF-891E-44FA-978C-487F90E91666}" destId="{A83CC4F1-71CE-4B6D-8916-784838F54178}" srcOrd="0" destOrd="0" parTransId="{C7DC3819-41C2-4A0B-AE28-1AA3A4ACB7B3}" sibTransId="{90E1E11E-EAC1-4E1D-AB75-A8FCFBCC7B92}"/>
    <dgm:cxn modelId="{0E3362B3-63DC-4B77-B144-3F0480215C20}" type="presOf" srcId="{FC659D15-E378-4854-A700-003A850AC0E3}" destId="{A556CB16-F286-4E88-A215-ADA836D705C8}" srcOrd="0" destOrd="0" presId="urn:microsoft.com/office/officeart/2005/8/layout/StepDownProcess"/>
    <dgm:cxn modelId="{0F3A6728-5D95-456E-A2E7-DAD7ECF572F3}" srcId="{B804F7DD-195F-4481-B3B5-A82259173276}" destId="{2E506B67-7C40-4520-9D6C-3646519C50BA}" srcOrd="3" destOrd="0" parTransId="{A33A83B1-0363-4057-BFBB-52BDE73F2F63}" sibTransId="{5B7C9E09-0B3E-4259-B889-43AA5EA7E532}"/>
    <dgm:cxn modelId="{81A3307A-F2E8-4054-89AF-7B60E13DD7C9}" type="presOf" srcId="{CA8999B3-F7BE-4E8F-AAD9-51A1AD9BC1B9}" destId="{36205BFE-0F8D-4DA3-B3A1-1DFA1F090D7A}" srcOrd="0" destOrd="1" presId="urn:microsoft.com/office/officeart/2005/8/layout/StepDownProcess"/>
    <dgm:cxn modelId="{4EE0309F-8FDC-4027-9FA1-F8877FE1AE56}" srcId="{67B5159E-0603-43A8-9C21-C92E16B0594E}" destId="{CBB4616A-AC44-4ED4-BB25-DBC6C147BD93}" srcOrd="3" destOrd="0" parTransId="{743219CB-CA4D-4750-83C4-2AFC3F3F9AD7}" sibTransId="{5FFD0EB1-C4C2-481E-B1CC-38BA49D487CD}"/>
    <dgm:cxn modelId="{71C1E1E6-6A0B-455E-8BD8-CB8D740BA734}" srcId="{67B5159E-0603-43A8-9C21-C92E16B0594E}" destId="{47E29825-2727-43D0-80D0-073868D7174E}" srcOrd="0" destOrd="0" parTransId="{D8C17FA4-67B2-410B-ABB0-1046DE068674}" sibTransId="{00E55E8D-A161-4065-9433-A449F8024BFE}"/>
    <dgm:cxn modelId="{00F0451F-3650-4180-BB4F-512F73D5DA2D}" type="presOf" srcId="{47E29825-2727-43D0-80D0-073868D7174E}" destId="{36205BFE-0F8D-4DA3-B3A1-1DFA1F090D7A}" srcOrd="0" destOrd="0" presId="urn:microsoft.com/office/officeart/2005/8/layout/StepDownProcess"/>
    <dgm:cxn modelId="{D340BF84-AE4C-4923-8AAE-CAAAF07DEBF1}" srcId="{FC659D15-E378-4854-A700-003A850AC0E3}" destId="{B804F7DD-195F-4481-B3B5-A82259173276}" srcOrd="2" destOrd="0" parTransId="{9C06CC76-9DD9-45A5-B4F3-E67EF7B58532}" sibTransId="{725F108F-2AB0-44EA-BF75-4805D3BFEF30}"/>
    <dgm:cxn modelId="{C77B097D-2118-48B9-A0E2-090A1DD0FB25}" type="presOf" srcId="{163874FF-891E-44FA-978C-487F90E91666}" destId="{9985CD7D-8AF2-418F-BE3D-B175FA7ACAE9}" srcOrd="0" destOrd="0" presId="urn:microsoft.com/office/officeart/2005/8/layout/StepDownProcess"/>
    <dgm:cxn modelId="{6E60B902-33EB-4417-B202-180A7CC88418}" type="presOf" srcId="{35E25F52-C51B-406F-8160-ACACAF7B4559}" destId="{36205BFE-0F8D-4DA3-B3A1-1DFA1F090D7A}" srcOrd="0" destOrd="2" presId="urn:microsoft.com/office/officeart/2005/8/layout/StepDownProcess"/>
    <dgm:cxn modelId="{4720BDD5-15AB-4F56-8C8B-B731D45E3B16}" srcId="{FC659D15-E378-4854-A700-003A850AC0E3}" destId="{67B5159E-0603-43A8-9C21-C92E16B0594E}" srcOrd="1" destOrd="0" parTransId="{77BBBBC6-430B-420A-A417-51576FF36172}" sibTransId="{7C75C9E5-8042-48FF-BCD6-232AEBE67D9B}"/>
    <dgm:cxn modelId="{E3AB02E7-6FE1-4E82-AC7D-FA1B85E1C605}" type="presOf" srcId="{B804F7DD-195F-4481-B3B5-A82259173276}" destId="{48D51419-2FA7-4F19-9D28-85695809BF2E}" srcOrd="0" destOrd="0" presId="urn:microsoft.com/office/officeart/2005/8/layout/StepDownProcess"/>
    <dgm:cxn modelId="{998B7386-B5D0-4E09-AFB3-0549642FACCF}" type="presParOf" srcId="{A556CB16-F286-4E88-A215-ADA836D705C8}" destId="{53573BFD-87A9-4A1C-82BE-EBA4CBFDE142}" srcOrd="0" destOrd="0" presId="urn:microsoft.com/office/officeart/2005/8/layout/StepDownProcess"/>
    <dgm:cxn modelId="{85E00BE5-10AA-4D22-A25A-149FDA73B826}" type="presParOf" srcId="{53573BFD-87A9-4A1C-82BE-EBA4CBFDE142}" destId="{ACF92594-84AA-476B-A228-3425ADF9413D}" srcOrd="0" destOrd="0" presId="urn:microsoft.com/office/officeart/2005/8/layout/StepDownProcess"/>
    <dgm:cxn modelId="{78C1A95C-FB96-40FF-9C6D-90CDA50A5C8E}" type="presParOf" srcId="{53573BFD-87A9-4A1C-82BE-EBA4CBFDE142}" destId="{9985CD7D-8AF2-418F-BE3D-B175FA7ACAE9}" srcOrd="1" destOrd="0" presId="urn:microsoft.com/office/officeart/2005/8/layout/StepDownProcess"/>
    <dgm:cxn modelId="{B8BEA164-2D4E-47F1-8463-54430065751E}" type="presParOf" srcId="{53573BFD-87A9-4A1C-82BE-EBA4CBFDE142}" destId="{BC6DF416-BED9-4DE9-A334-6744135A0338}" srcOrd="2" destOrd="0" presId="urn:microsoft.com/office/officeart/2005/8/layout/StepDownProcess"/>
    <dgm:cxn modelId="{D9CD9B44-856F-4E9B-B45F-99D33D2C0917}" type="presParOf" srcId="{A556CB16-F286-4E88-A215-ADA836D705C8}" destId="{583FF8EF-FFA0-4AE2-90A7-740FEA5F196C}" srcOrd="1" destOrd="0" presId="urn:microsoft.com/office/officeart/2005/8/layout/StepDownProcess"/>
    <dgm:cxn modelId="{FE2510EC-F045-435F-A028-3EF5C0BC6A6B}" type="presParOf" srcId="{A556CB16-F286-4E88-A215-ADA836D705C8}" destId="{06EEF5F5-D05E-435A-98D7-8782A12FDABE}" srcOrd="2" destOrd="0" presId="urn:microsoft.com/office/officeart/2005/8/layout/StepDownProcess"/>
    <dgm:cxn modelId="{7FD24A25-C5E4-4452-AC08-9C218D0BF98A}" type="presParOf" srcId="{06EEF5F5-D05E-435A-98D7-8782A12FDABE}" destId="{1C14F049-3CD8-42F1-9869-DAFFF9E54269}" srcOrd="0" destOrd="0" presId="urn:microsoft.com/office/officeart/2005/8/layout/StepDownProcess"/>
    <dgm:cxn modelId="{5E9A8571-ACEA-4F70-949D-6228BF372084}" type="presParOf" srcId="{06EEF5F5-D05E-435A-98D7-8782A12FDABE}" destId="{5C76B0A0-CD64-40D4-B313-F762BFEAA18F}" srcOrd="1" destOrd="0" presId="urn:microsoft.com/office/officeart/2005/8/layout/StepDownProcess"/>
    <dgm:cxn modelId="{8AF14FC5-727E-42AB-8E71-9D221182CEC0}" type="presParOf" srcId="{06EEF5F5-D05E-435A-98D7-8782A12FDABE}" destId="{36205BFE-0F8D-4DA3-B3A1-1DFA1F090D7A}" srcOrd="2" destOrd="0" presId="urn:microsoft.com/office/officeart/2005/8/layout/StepDownProcess"/>
    <dgm:cxn modelId="{F82D4714-391A-4150-A6AD-22C6390A4664}" type="presParOf" srcId="{A556CB16-F286-4E88-A215-ADA836D705C8}" destId="{4B3283E1-8BBD-4BB5-B6CD-ED4DBAEECEA6}" srcOrd="3" destOrd="0" presId="urn:microsoft.com/office/officeart/2005/8/layout/StepDownProcess"/>
    <dgm:cxn modelId="{96246BCD-93EF-4486-9543-7495B005FF54}" type="presParOf" srcId="{A556CB16-F286-4E88-A215-ADA836D705C8}" destId="{0B98BE50-3E54-43D6-BE98-57AF9D456A06}" srcOrd="4" destOrd="0" presId="urn:microsoft.com/office/officeart/2005/8/layout/StepDownProcess"/>
    <dgm:cxn modelId="{CFE88690-DC95-4828-8A5F-6B3482BF8EED}" type="presParOf" srcId="{0B98BE50-3E54-43D6-BE98-57AF9D456A06}" destId="{48D51419-2FA7-4F19-9D28-85695809BF2E}" srcOrd="0" destOrd="0" presId="urn:microsoft.com/office/officeart/2005/8/layout/StepDownProcess"/>
    <dgm:cxn modelId="{2E16E5B3-264D-4269-B2F6-E70F35E3DFFF}" type="presParOf" srcId="{0B98BE50-3E54-43D6-BE98-57AF9D456A06}" destId="{A40D0A1D-1AA8-49AC-BC68-458F31C0EA9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7B2AC-87F8-4ED2-A7CD-F264DD1CD8ED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Service</a:t>
          </a:r>
          <a:endParaRPr lang="en-US" sz="4500" kern="1200" dirty="0"/>
        </a:p>
      </dsp:txBody>
      <dsp:txXfrm rot="10800000">
        <a:off x="1585466" y="1895"/>
        <a:ext cx="3771647" cy="1128772"/>
      </dsp:txXfrm>
    </dsp:sp>
    <dsp:sp modelId="{0A500324-30B1-4655-A24D-49C7AE717E1E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BC4CE-8CAC-4FF4-B51C-BC6FFF87E593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Education</a:t>
          </a:r>
          <a:endParaRPr lang="en-US" sz="4500" kern="1200" dirty="0"/>
        </a:p>
      </dsp:txBody>
      <dsp:txXfrm rot="10800000">
        <a:off x="1585466" y="1467613"/>
        <a:ext cx="3771647" cy="1128772"/>
      </dsp:txXfrm>
    </dsp:sp>
    <dsp:sp modelId="{C87B74E1-2724-41F0-8328-7E9D6C679866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rgbClr val="A3AF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2D8C5-922B-44A7-891A-BA78494C1FFA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IRA$elect</a:t>
          </a:r>
          <a:endParaRPr lang="en-US" sz="4500" kern="1200" dirty="0"/>
        </a:p>
      </dsp:txBody>
      <dsp:txXfrm rot="10800000">
        <a:off x="1585466" y="2933332"/>
        <a:ext cx="3771647" cy="1128772"/>
      </dsp:txXfrm>
    </dsp:sp>
    <dsp:sp modelId="{24FFF1A8-29D4-4737-8B7A-5D88F1324742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92594-84AA-476B-A228-3425ADF9413D}">
      <dsp:nvSpPr>
        <dsp:cNvPr id="0" name=""/>
        <dsp:cNvSpPr/>
      </dsp:nvSpPr>
      <dsp:spPr>
        <a:xfrm rot="5400000">
          <a:off x="1115198" y="747111"/>
          <a:ext cx="767802" cy="7224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5CD7D-8AF2-418F-BE3D-B175FA7ACAE9}">
      <dsp:nvSpPr>
        <dsp:cNvPr id="0" name=""/>
        <dsp:cNvSpPr/>
      </dsp:nvSpPr>
      <dsp:spPr>
        <a:xfrm>
          <a:off x="838198" y="0"/>
          <a:ext cx="1594608" cy="10605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IRA</a:t>
          </a:r>
          <a:r>
            <a:rPr lang="en-US" sz="1700" i="1" kern="1200" dirty="0" smtClean="0"/>
            <a:t>$elect</a:t>
          </a:r>
          <a:endParaRPr lang="en-US" sz="1700" i="1" kern="1200" dirty="0"/>
        </a:p>
      </dsp:txBody>
      <dsp:txXfrm>
        <a:off x="889981" y="51783"/>
        <a:ext cx="1491042" cy="957030"/>
      </dsp:txXfrm>
    </dsp:sp>
    <dsp:sp modelId="{BC6DF416-BED9-4DE9-A334-6744135A0338}">
      <dsp:nvSpPr>
        <dsp:cNvPr id="0" name=""/>
        <dsp:cNvSpPr/>
      </dsp:nvSpPr>
      <dsp:spPr>
        <a:xfrm>
          <a:off x="2493976" y="149734"/>
          <a:ext cx="5354624" cy="60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All IRA Inquiries redirected to FI Partner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Distribution package letter provides FI Partner contact information.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493976" y="149734"/>
        <a:ext cx="5354624" cy="604330"/>
      </dsp:txXfrm>
    </dsp:sp>
    <dsp:sp modelId="{1C14F049-3CD8-42F1-9869-DAFFF9E54269}">
      <dsp:nvSpPr>
        <dsp:cNvPr id="0" name=""/>
        <dsp:cNvSpPr/>
      </dsp:nvSpPr>
      <dsp:spPr>
        <a:xfrm rot="5400000">
          <a:off x="1828917" y="2086746"/>
          <a:ext cx="1451818" cy="7224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6B0A0-CD64-40D4-B313-F762BFEAA18F}">
      <dsp:nvSpPr>
        <dsp:cNvPr id="0" name=""/>
        <dsp:cNvSpPr/>
      </dsp:nvSpPr>
      <dsp:spPr>
        <a:xfrm>
          <a:off x="1905002" y="1135062"/>
          <a:ext cx="1570330" cy="11700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IRA</a:t>
          </a:r>
          <a:r>
            <a:rPr lang="en-US" sz="1700" i="1" u="none" kern="1200" dirty="0" smtClean="0"/>
            <a:t>$elect</a:t>
          </a:r>
          <a:r>
            <a:rPr lang="en-US" sz="1700" i="0" u="none" kern="1200" dirty="0" smtClean="0"/>
            <a:t> by BPAS Fiduciary Services</a:t>
          </a:r>
          <a:endParaRPr lang="en-US" sz="1700" i="0" u="none" kern="1200" dirty="0"/>
        </a:p>
      </dsp:txBody>
      <dsp:txXfrm>
        <a:off x="1962130" y="1192190"/>
        <a:ext cx="1456074" cy="1055796"/>
      </dsp:txXfrm>
    </dsp:sp>
    <dsp:sp modelId="{36205BFE-0F8D-4DA3-B3A1-1DFA1F090D7A}">
      <dsp:nvSpPr>
        <dsp:cNvPr id="0" name=""/>
        <dsp:cNvSpPr/>
      </dsp:nvSpPr>
      <dsp:spPr>
        <a:xfrm>
          <a:off x="3581402" y="982663"/>
          <a:ext cx="4405259" cy="123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Distribution education/information provided by BPAS Call Center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Investment related questions directed to BPAS Fiduciary Services Team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>
              <a:solidFill>
                <a:srgbClr val="002060"/>
              </a:solidFill>
            </a:rPr>
            <a:t>Web messaging/link</a:t>
          </a:r>
          <a:endParaRPr lang="en-US" sz="1600" i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>
              <a:solidFill>
                <a:srgbClr val="002060"/>
              </a:solidFill>
            </a:rPr>
            <a:t>Distribution Package</a:t>
          </a:r>
          <a:endParaRPr lang="en-US" sz="1600" i="1" kern="1200" dirty="0">
            <a:solidFill>
              <a:srgbClr val="002060"/>
            </a:solidFill>
          </a:endParaRPr>
        </a:p>
      </dsp:txBody>
      <dsp:txXfrm>
        <a:off x="3581402" y="982663"/>
        <a:ext cx="4405259" cy="1234657"/>
      </dsp:txXfrm>
    </dsp:sp>
    <dsp:sp modelId="{48D51419-2FA7-4F19-9D28-85695809BF2E}">
      <dsp:nvSpPr>
        <dsp:cNvPr id="0" name=""/>
        <dsp:cNvSpPr/>
      </dsp:nvSpPr>
      <dsp:spPr>
        <a:xfrm>
          <a:off x="2971799" y="2582861"/>
          <a:ext cx="1620933" cy="10997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IRA</a:t>
          </a:r>
          <a:r>
            <a:rPr lang="en-US" sz="1700" i="1" kern="1200" dirty="0" smtClean="0"/>
            <a:t>$elect</a:t>
          </a:r>
          <a:r>
            <a:rPr lang="en-US" sz="1700" kern="1200" dirty="0" smtClean="0"/>
            <a:t> by Financial Intermediary</a:t>
          </a:r>
          <a:endParaRPr lang="en-US" sz="1700" kern="1200" dirty="0"/>
        </a:p>
      </dsp:txBody>
      <dsp:txXfrm>
        <a:off x="3025494" y="2636556"/>
        <a:ext cx="1513543" cy="992365"/>
      </dsp:txXfrm>
    </dsp:sp>
    <dsp:sp modelId="{A40D0A1D-1AA8-49AC-BC68-458F31C0EA9A}">
      <dsp:nvSpPr>
        <dsp:cNvPr id="0" name=""/>
        <dsp:cNvSpPr/>
      </dsp:nvSpPr>
      <dsp:spPr>
        <a:xfrm>
          <a:off x="4724401" y="2582861"/>
          <a:ext cx="3008978" cy="1614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IRA Inquiries directed to IRA</a:t>
          </a:r>
          <a:r>
            <a:rPr lang="en-US" sz="1600" i="1" kern="1200" dirty="0" smtClean="0">
              <a:solidFill>
                <a:srgbClr val="002060"/>
              </a:solidFill>
            </a:rPr>
            <a:t>$elect</a:t>
          </a:r>
          <a:r>
            <a:rPr lang="en-US" sz="1600" kern="1200" dirty="0" smtClean="0">
              <a:solidFill>
                <a:srgbClr val="002060"/>
              </a:solidFill>
            </a:rPr>
            <a:t> by FI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Web messaging/link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Distribution Package</a:t>
          </a:r>
          <a:endParaRPr lang="en-US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002060"/>
              </a:solidFill>
            </a:rPr>
            <a:t>FI may choose to offer solution for account balances above a certain threshold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4724401" y="2582861"/>
        <a:ext cx="3008978" cy="161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EDA24D-57C7-48C3-9D87-E457CFD5D775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A2CAA6-EE37-4C8B-9B8B-94BECAB9E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9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6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3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3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7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72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3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06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eaLnBrk="1" latinLnBrk="0" hangingPunct="1"/>
            <a:r>
              <a:rPr lang="en-US" dirty="0"/>
              <a:t>Delivery of distribution specific educational content delivered to terminated participants via web and BPAS Customer Service Team</a:t>
            </a:r>
          </a:p>
          <a:p>
            <a:pPr lvl="0" rtl="0" eaLnBrk="1" latinLnBrk="0" hangingPunct="1"/>
            <a:r>
              <a:rPr lang="en-US" dirty="0"/>
              <a:t>Rollover solution for terminated employees uncertain of where to rollover their assets</a:t>
            </a:r>
            <a:endParaRPr lang="en-US" dirty="0" smtClean="0">
              <a:effectLst/>
            </a:endParaRPr>
          </a:p>
          <a:p>
            <a:pPr lvl="0" rtl="0" eaLnBrk="1" latinLnBrk="0" hangingPunct="1"/>
            <a:r>
              <a:rPr lang="en-US" dirty="0"/>
              <a:t>Designed to include FI Partners in the retention of accounts (AUM)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37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77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2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Loan Continuation:</a:t>
            </a:r>
          </a:p>
          <a:p>
            <a:endParaRPr lang="en-US" dirty="0" smtClean="0"/>
          </a:p>
          <a:p>
            <a:r>
              <a:rPr lang="en-US" dirty="0" smtClean="0"/>
              <a:t>Benefits</a:t>
            </a:r>
            <a:r>
              <a:rPr lang="en-US" baseline="0" dirty="0" smtClean="0"/>
              <a:t> of Loan Administration: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6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87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87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3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6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1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Benefits</a:t>
            </a:r>
            <a:r>
              <a:rPr lang="en-US" dirty="0" smtClean="0"/>
              <a:t> Include:</a:t>
            </a:r>
          </a:p>
          <a:p>
            <a:pPr lvl="2"/>
            <a:endParaRPr lang="en-US" dirty="0" smtClean="0"/>
          </a:p>
          <a:p>
            <a:pPr lvl="2"/>
            <a:r>
              <a:rPr lang="en-US" sz="2900" dirty="0"/>
              <a:t>Accelerated access to forfeiture dollars</a:t>
            </a:r>
          </a:p>
          <a:p>
            <a:pPr lvl="2"/>
            <a:endParaRPr lang="en-US" dirty="0" smtClean="0"/>
          </a:p>
          <a:p>
            <a:pPr lvl="2"/>
            <a:r>
              <a:rPr lang="en-US" sz="2900" dirty="0"/>
              <a:t>Elimination of burdensome fiduciary duties</a:t>
            </a:r>
          </a:p>
          <a:p>
            <a:pPr lvl="3"/>
            <a:r>
              <a:rPr lang="en-US" sz="2400" dirty="0"/>
              <a:t>Disclosures and other communications</a:t>
            </a:r>
          </a:p>
          <a:p>
            <a:pPr lvl="4"/>
            <a:r>
              <a:rPr lang="en-US" dirty="0" smtClean="0"/>
              <a:t>Benefit Statements, SARs, SPDs, 404(a)(5), QDIA notices, etc…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6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/>
            <a:r>
              <a:rPr lang="en-US" baseline="0" dirty="0" smtClean="0"/>
              <a:t>Completely online enrollment process</a:t>
            </a:r>
          </a:p>
          <a:p>
            <a:pPr marL="757066" lvl="1" indent="-349415"/>
            <a:r>
              <a:rPr lang="en-US" baseline="0" dirty="0" smtClean="0"/>
              <a:t>Participants receive enrollment materials (45 days) prior to their eligibility date</a:t>
            </a:r>
          </a:p>
          <a:p>
            <a:pPr marL="757066" lvl="1" indent="-349415"/>
            <a:r>
              <a:rPr lang="en-US" baseline="0" dirty="0" smtClean="0"/>
              <a:t>May make an enrollment election via:</a:t>
            </a:r>
          </a:p>
          <a:p>
            <a:pPr lvl="2" indent="-349415"/>
            <a:r>
              <a:rPr lang="en-US" dirty="0" smtClean="0">
                <a:hlinkClick r:id="rId3"/>
              </a:rPr>
              <a:t>www.bpas.com</a:t>
            </a:r>
            <a:endParaRPr lang="en-US" dirty="0" smtClean="0"/>
          </a:p>
          <a:p>
            <a:pPr lvl="2" indent="-349415"/>
            <a:r>
              <a:rPr lang="en-US" dirty="0" smtClean="0"/>
              <a:t>Automated Voice Response System (VRU)</a:t>
            </a:r>
          </a:p>
          <a:p>
            <a:pPr lvl="1" indent="-349415"/>
            <a:r>
              <a:rPr lang="en-US" dirty="0" smtClean="0"/>
              <a:t>Works with or without automatic escalation of deferral rates</a:t>
            </a:r>
            <a:endParaRPr lang="en-US" baseline="0" dirty="0" smtClean="0"/>
          </a:p>
          <a:p>
            <a:r>
              <a:rPr lang="en-US" dirty="0" smtClean="0"/>
              <a:t>Benefits of Automatic Enrollment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3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for the periodic (frequencies?) rebalancing of their investment allocations</a:t>
            </a:r>
          </a:p>
          <a:p>
            <a:pPr lvl="1"/>
            <a:r>
              <a:rPr lang="en-US" dirty="0" smtClean="0"/>
              <a:t>Keeps accounts from becoming skewed towards</a:t>
            </a:r>
            <a:r>
              <a:rPr lang="en-US" baseline="0" dirty="0" smtClean="0"/>
              <a:t> higher performing investments, becoming mis-aligned from their intended asset allocations.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3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2CAA6-EE37-4C8B-9B8B-94BECAB9E1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prstGeom prst="rect">
            <a:avLst/>
          </a:prstGeo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5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9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04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5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2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  <a:grpFill/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58359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89" y="199916"/>
            <a:ext cx="1057275" cy="5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t="9381" r="51757" b="40530"/>
          <a:stretch/>
        </p:blipFill>
        <p:spPr bwMode="auto">
          <a:xfrm>
            <a:off x="6930555" y="808158"/>
            <a:ext cx="2245659" cy="12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/>
          <p:cNvSpPr txBox="1">
            <a:spLocks noChangeArrowheads="1"/>
          </p:cNvSpPr>
          <p:nvPr userDrawn="1"/>
        </p:nvSpPr>
        <p:spPr bwMode="auto">
          <a:xfrm>
            <a:off x="7112513" y="759758"/>
            <a:ext cx="2005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Partner Conference 2014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48718"/>
            <a:ext cx="9117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6293C4-9983-4D1D-8585-BB4C0D95355C}" type="slidenum">
              <a:rPr lang="en-US" sz="1000" smtClean="0">
                <a:solidFill>
                  <a:srgbClr val="002060"/>
                </a:solidFill>
                <a:latin typeface="+mn-lt"/>
              </a:rPr>
              <a:pPr algn="r"/>
              <a:t>‹#›</a:t>
            </a:fld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21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81D58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932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0"/>
            <a:ext cx="9144000" cy="165398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itel 1"/>
          <p:cNvSpPr>
            <a:spLocks noGrp="1"/>
          </p:cNvSpPr>
          <p:nvPr userDrawn="1">
            <p:ph type="title"/>
          </p:nvPr>
        </p:nvSpPr>
        <p:spPr>
          <a:xfrm>
            <a:off x="228600" y="268061"/>
            <a:ext cx="6451600" cy="11380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54" y="257175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6381189" y="1220788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630" y="1653988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48718"/>
            <a:ext cx="9117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6293C4-9983-4D1D-8585-BB4C0D95355C}" type="slidenum">
              <a:rPr lang="en-US" sz="1000" smtClean="0">
                <a:solidFill>
                  <a:srgbClr val="002060"/>
                </a:solidFill>
                <a:latin typeface="+mn-lt"/>
              </a:rPr>
              <a:pPr algn="r"/>
              <a:t>‹#›</a:t>
            </a:fld>
            <a:endParaRPr lang="en-US" sz="1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2065657"/>
            <a:ext cx="8229600" cy="4525963"/>
          </a:xfrm>
        </p:spPr>
        <p:txBody>
          <a:bodyPr/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5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4840-2534-4E15-ABB1-3B027F5FC753}" type="datetimeFigureOut">
              <a:rPr lang="en-US" smtClean="0"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5A77-E053-4B20-B725-FB9DD77E5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6" y="5293727"/>
            <a:ext cx="6400800" cy="9546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IRA Rollovers, </a:t>
            </a:r>
            <a:r>
              <a:rPr lang="en-US" sz="3600" dirty="0" err="1"/>
              <a:t>MyPlanLoan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Fiduciary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95987"/>
            <a:ext cx="6400800" cy="862013"/>
          </a:xfrm>
        </p:spPr>
        <p:txBody>
          <a:bodyPr>
            <a:normAutofit/>
          </a:bodyPr>
          <a:lstStyle/>
          <a:p>
            <a:r>
              <a:rPr lang="en-US" sz="1800" baseline="0" dirty="0" smtClean="0"/>
              <a:t>Sean Arnold &amp; Rick Schultz</a:t>
            </a:r>
          </a:p>
          <a:p>
            <a:r>
              <a:rPr lang="en-US" sz="1800" dirty="0" smtClean="0"/>
              <a:t>BPAS</a:t>
            </a:r>
            <a:endParaRPr lang="en-US" sz="1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82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0658"/>
            <a:ext cx="6451600" cy="630942"/>
          </a:xfrm>
        </p:spPr>
        <p:txBody>
          <a:bodyPr wrap="square">
            <a:spAutoFit/>
          </a:bodyPr>
          <a:lstStyle/>
          <a:p>
            <a:r>
              <a:rPr lang="en-US" altLang="en-US" sz="3500" dirty="0" smtClean="0"/>
              <a:t>Fiduciary DC – Institutional, 25, 50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BPAS Fiduciary Services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ERISA 3(38) Fiduciary (highest protection for plan sponsor)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Pre-Selected investment menu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Investment Policy Statement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Comprehensive manager search &amp; selection process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Management of Fund Additions and Deletions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Qualified Default Investment Alternative – Target Date Funds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Quarterly investment monitoring report, including quarterly fund commentaries for use by the FI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A5D4F-FE88-44FA-8FE1-563EE3A7A50C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4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Financial Intermediary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Relationship manager with the plan sponsor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Meet with Plan sponsor to review investments, plan activity and benchmarking reports, etc.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Initial and ongoing participant education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Compensation Options</a:t>
            </a:r>
          </a:p>
          <a:p>
            <a:pPr marL="855663" lvl="2" indent="-347663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855663" algn="l"/>
              </a:tabLst>
            </a:pPr>
            <a:r>
              <a:rPr lang="en-US" altLang="en-US" dirty="0" smtClean="0"/>
              <a:t>Fee Based (Institutional)</a:t>
            </a:r>
          </a:p>
          <a:p>
            <a:pPr marL="1204913" lvl="3" indent="-347663">
              <a:lnSpc>
                <a:spcPct val="80000"/>
              </a:lnSpc>
              <a:buFont typeface="Calibri" panose="020F0502020204030204" pitchFamily="34" charset="0"/>
              <a:buChar char="—"/>
              <a:tabLst>
                <a:tab pos="1204913" algn="l"/>
              </a:tabLst>
            </a:pPr>
            <a:r>
              <a:rPr lang="en-US" altLang="en-US" sz="2400" dirty="0" smtClean="0"/>
              <a:t> set needed basis points</a:t>
            </a:r>
          </a:p>
          <a:p>
            <a:pPr marL="855663" lvl="2" indent="-347663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855663" algn="l"/>
              </a:tabLst>
            </a:pPr>
            <a:r>
              <a:rPr lang="en-US" altLang="en-US" dirty="0" smtClean="0"/>
              <a:t>Commission Based </a:t>
            </a:r>
          </a:p>
          <a:p>
            <a:pPr marL="1265238" lvl="3" indent="-285750">
              <a:lnSpc>
                <a:spcPct val="80000"/>
              </a:lnSpc>
              <a:buFont typeface="Calibri" panose="020F0502020204030204" pitchFamily="34" charset="0"/>
              <a:buChar char="—"/>
              <a:tabLst>
                <a:tab pos="1320800" algn="l"/>
              </a:tabLst>
            </a:pPr>
            <a:r>
              <a:rPr lang="en-US" altLang="en-US" sz="2400" dirty="0" smtClean="0"/>
              <a:t> 0.25% or 0.50% 12(b)1</a:t>
            </a:r>
          </a:p>
          <a:p>
            <a:pPr marL="511175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Sample Agreement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A5D4F-FE88-44FA-8FE1-563EE3A7A50C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762000"/>
            <a:ext cx="6451600" cy="630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500" dirty="0" smtClean="0"/>
              <a:t>Fiduciary DC – Institutional, 25, 50</a:t>
            </a:r>
          </a:p>
        </p:txBody>
      </p:sp>
    </p:spTree>
    <p:extLst>
      <p:ext uri="{BB962C8B-B14F-4D97-AF65-F5344CB8AC3E}">
        <p14:creationId xmlns:p14="http://schemas.microsoft.com/office/powerpoint/2010/main" val="28466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4550"/>
            <a:ext cx="6451600" cy="1138050"/>
          </a:xfrm>
        </p:spPr>
        <p:txBody>
          <a:bodyPr wrap="square">
            <a:spAutoFit/>
          </a:bodyPr>
          <a:lstStyle/>
          <a:p>
            <a:r>
              <a:rPr lang="en-US" altLang="en-US" dirty="0" smtClean="0"/>
              <a:t>Fiduciary Services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Why use Fiduciary DC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FI’s Firm does not want the FI selecting funds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Economies of scale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Fund changes happen automatically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FI has more time to service clients and sell more business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Large advisor uses this product for small plans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Custom Fiduciary Services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Maintain investment menus for various fund universes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Provide back office support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Other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ERISA 3(16) Fiduciary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A5D4F-FE88-44FA-8FE1-563EE3A7A50C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8350"/>
            <a:ext cx="6451600" cy="1138050"/>
          </a:xfrm>
        </p:spPr>
        <p:txBody>
          <a:bodyPr/>
          <a:lstStyle/>
          <a:p>
            <a:r>
              <a:rPr lang="en-US" dirty="0" smtClean="0"/>
              <a:t>The Problem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BPAS has been working to devise a mutually beneficial solution to encourage terminated employees to leave accumulated retirement savings invested for the future.</a:t>
            </a:r>
          </a:p>
          <a:p>
            <a:pPr marL="0" indent="0">
              <a:buNone/>
            </a:pPr>
            <a:r>
              <a:rPr lang="en-US" sz="2400" dirty="0" smtClean="0"/>
              <a:t>Options:</a:t>
            </a:r>
          </a:p>
          <a:p>
            <a:r>
              <a:rPr lang="en-US" sz="2400" dirty="0" smtClean="0"/>
              <a:t>Leave in the Plan</a:t>
            </a:r>
          </a:p>
          <a:p>
            <a:r>
              <a:rPr lang="en-US" sz="2400" dirty="0" smtClean="0"/>
              <a:t>Rollover into new employer’s plan</a:t>
            </a:r>
          </a:p>
          <a:p>
            <a:r>
              <a:rPr lang="en-US" sz="2400" dirty="0" smtClean="0"/>
              <a:t>Rollover to an IRA</a:t>
            </a:r>
          </a:p>
        </p:txBody>
      </p:sp>
    </p:spTree>
    <p:extLst>
      <p:ext uri="{BB962C8B-B14F-4D97-AF65-F5344CB8AC3E}">
        <p14:creationId xmlns:p14="http://schemas.microsoft.com/office/powerpoint/2010/main" val="964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9750"/>
            <a:ext cx="6451600" cy="1138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IRA$elect – </a:t>
            </a:r>
            <a:br>
              <a:rPr lang="en-US" dirty="0" smtClean="0"/>
            </a:br>
            <a:r>
              <a:rPr lang="en-US" dirty="0" smtClean="0"/>
              <a:t>BPAS</a:t>
            </a:r>
            <a:r>
              <a:rPr lang="en-US" baseline="0" dirty="0" smtClean="0"/>
              <a:t> Distribution Activity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557991"/>
              </p:ext>
            </p:extLst>
          </p:nvPr>
        </p:nvGraphicFramePr>
        <p:xfrm>
          <a:off x="838200" y="2057400"/>
          <a:ext cx="7353946" cy="452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11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effectLst/>
              </a:rPr>
              <a:t>IRA$elect – </a:t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>Rollovers vs. Cash Outs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779107"/>
              </p:ext>
            </p:extLst>
          </p:nvPr>
        </p:nvGraphicFramePr>
        <p:xfrm>
          <a:off x="-533400" y="2013466"/>
          <a:ext cx="5778327" cy="485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93932"/>
              </p:ext>
            </p:extLst>
          </p:nvPr>
        </p:nvGraphicFramePr>
        <p:xfrm>
          <a:off x="4495800" y="3066364"/>
          <a:ext cx="4688193" cy="394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20134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Dollar Amount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743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Number of Distributions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150"/>
            <a:ext cx="6451600" cy="113805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kern="1200" dirty="0" smtClean="0">
                <a:effectLst/>
              </a:rPr>
              <a:t>IRA$elect – The Solution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4635124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0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</a:t>
            </a:r>
            <a:r>
              <a:rPr lang="en-US" i="1" dirty="0" smtClean="0"/>
              <a:t>$elect - </a:t>
            </a:r>
            <a:r>
              <a:rPr lang="en-US" dirty="0" smtClean="0"/>
              <a:t>Flexibility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55793"/>
              </p:ext>
            </p:extLst>
          </p:nvPr>
        </p:nvGraphicFramePr>
        <p:xfrm>
          <a:off x="457200" y="21336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6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600" kern="1200" dirty="0" smtClean="0">
                <a:effectLst/>
              </a:rPr>
              <a:t>Fiduciary Concerns &amp; </a:t>
            </a:r>
            <a:r>
              <a:rPr lang="en-US" sz="3600" kern="1200" baseline="0" dirty="0" smtClean="0">
                <a:effectLst/>
              </a:rPr>
              <a:t> </a:t>
            </a:r>
            <a:r>
              <a:rPr lang="en-US" sz="3600" kern="1200" dirty="0" smtClean="0">
                <a:effectLst/>
              </a:rPr>
              <a:t>Rollovers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vs. Advice</a:t>
            </a:r>
          </a:p>
          <a:p>
            <a:r>
              <a:rPr lang="en-US" dirty="0" smtClean="0"/>
              <a:t>Fiduciary Capacity</a:t>
            </a:r>
          </a:p>
          <a:p>
            <a:pPr lvl="1"/>
            <a:r>
              <a:rPr lang="en-US" dirty="0" smtClean="0"/>
              <a:t>Plan-level fiduciary or, </a:t>
            </a:r>
          </a:p>
          <a:p>
            <a:pPr lvl="1"/>
            <a:r>
              <a:rPr lang="en-US" dirty="0" smtClean="0"/>
              <a:t>Participant-level</a:t>
            </a:r>
          </a:p>
          <a:p>
            <a:r>
              <a:rPr lang="en-US" dirty="0" smtClean="0"/>
              <a:t>Compensation Issues</a:t>
            </a:r>
          </a:p>
        </p:txBody>
      </p:sp>
    </p:spTree>
    <p:extLst>
      <p:ext uri="{BB962C8B-B14F-4D97-AF65-F5344CB8AC3E}">
        <p14:creationId xmlns:p14="http://schemas.microsoft.com/office/powerpoint/2010/main" val="29124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5950"/>
            <a:ext cx="6451600" cy="1138050"/>
          </a:xfrm>
        </p:spPr>
        <p:txBody>
          <a:bodyPr/>
          <a:lstStyle/>
          <a:p>
            <a:pPr lvl="0" rtl="0" eaLnBrk="1" latinLnBrk="0" hangingPunct="1"/>
            <a:r>
              <a:rPr lang="en-US" kern="1200" dirty="0" smtClean="0">
                <a:effectLst/>
              </a:rPr>
              <a:t>MyPlanLoan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lang="en-US" sz="2800" kern="1200" dirty="0" smtClean="0">
                <a:effectLst/>
                <a:ea typeface="+mj-ea"/>
                <a:cs typeface="+mj-cs"/>
              </a:rPr>
              <a:t>Loan Continuation</a:t>
            </a:r>
          </a:p>
          <a:p>
            <a:pPr lvl="1"/>
            <a:r>
              <a:rPr lang="en-US" dirty="0" smtClean="0">
                <a:ea typeface="+mj-ea"/>
                <a:cs typeface="+mj-cs"/>
              </a:rPr>
              <a:t>Provides terminated employees with the option to continue repaying on their outstanding plan loans.</a:t>
            </a:r>
          </a:p>
          <a:p>
            <a:pPr lvl="1"/>
            <a:r>
              <a:rPr lang="en-US" dirty="0" smtClean="0">
                <a:effectLst/>
                <a:ea typeface="+mj-ea"/>
                <a:cs typeface="+mj-cs"/>
              </a:rPr>
              <a:t>Can be implemented as an ancillary service for plans that wish to retain payroll-deduct repayments for active employees.</a:t>
            </a:r>
            <a:endParaRPr lang="en-US" dirty="0" smtClean="0">
              <a:effectLst/>
            </a:endParaRPr>
          </a:p>
          <a:p>
            <a:pPr lvl="0" rtl="0" eaLnBrk="1" latinLnBrk="0" hangingPunct="1"/>
            <a:r>
              <a:rPr lang="en-US" sz="2800" kern="1200" dirty="0" smtClean="0">
                <a:effectLst/>
                <a:ea typeface="+mj-ea"/>
                <a:cs typeface="+mj-cs"/>
              </a:rPr>
              <a:t>Loan Administration</a:t>
            </a:r>
          </a:p>
          <a:p>
            <a:pPr lvl="1"/>
            <a:r>
              <a:rPr lang="en-US" smtClean="0">
                <a:ea typeface="+mj-ea"/>
                <a:cs typeface="+mj-cs"/>
              </a:rPr>
              <a:t>Eliminates </a:t>
            </a:r>
            <a:r>
              <a:rPr lang="en-US" smtClean="0">
                <a:ea typeface="+mj-ea"/>
                <a:cs typeface="+mj-cs"/>
              </a:rPr>
              <a:t>HR/Payroll </a:t>
            </a:r>
            <a:r>
              <a:rPr lang="en-US" dirty="0" smtClean="0">
                <a:ea typeface="+mj-ea"/>
                <a:cs typeface="+mj-cs"/>
              </a:rPr>
              <a:t>departments from the loan repayment process.</a:t>
            </a:r>
            <a:endParaRPr lang="en-US" kern="1200" dirty="0" smtClean="0">
              <a:effectLst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9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8229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BPAS’ Mission to provide retirement plans that work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Plans that work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baseline="0" dirty="0" smtClean="0"/>
              <a:t>AutoRollovers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dirty="0" smtClean="0"/>
              <a:t>Automatic Enrollment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baseline="0" dirty="0" smtClean="0"/>
              <a:t>Automatic Rebalancing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Fiduciary Services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dirty="0" smtClean="0"/>
              <a:t>Regulatory Environment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dirty="0" smtClean="0"/>
              <a:t>BPAS Fiduciary DC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000" dirty="0"/>
              <a:t>BPAS Fiduciary </a:t>
            </a:r>
            <a:r>
              <a:rPr lang="en-US" sz="2000" dirty="0" smtClean="0"/>
              <a:t>DB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45847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065656"/>
            <a:ext cx="4114800" cy="4572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Sponsor handles much of process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Loan payments are not always applied correctly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Inability for Participant to make additional principal payments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Issues experienced in proper handling of loan defaults</a:t>
            </a:r>
          </a:p>
          <a:p>
            <a:pPr>
              <a:defRPr/>
            </a:pPr>
            <a:r>
              <a:rPr lang="en-US" sz="1600" dirty="0" smtClean="0"/>
              <a:t>Upon termination of employment, participant must either repay outstanding balance within 90 days or be forced to default</a:t>
            </a:r>
          </a:p>
        </p:txBody>
      </p:sp>
      <p:sp>
        <p:nvSpPr>
          <p:cNvPr id="27650" name="Text Placeholder 5"/>
          <p:cNvSpPr>
            <a:spLocks noGrp="1"/>
          </p:cNvSpPr>
          <p:nvPr>
            <p:ph type="body" idx="4294967295"/>
          </p:nvPr>
        </p:nvSpPr>
        <p:spPr>
          <a:xfrm>
            <a:off x="387123" y="6172200"/>
            <a:ext cx="3941763" cy="4572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en-US" sz="2200" dirty="0" smtClean="0"/>
              <a:t>Traditional Loans Processing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724400" y="2057400"/>
            <a:ext cx="4114800" cy="4572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Sponsor “gets out of loan business”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BPAS assumes all aspects of payment processing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Participants can make additional principal payments at any time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BPAS alerts Participants of pending loan default and notifies Custodian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Terminated Participants can opt to continue to pay their loan instead of being forced to default</a:t>
            </a:r>
          </a:p>
          <a:p>
            <a:pPr>
              <a:defRPr/>
            </a:pPr>
            <a:endParaRPr lang="en-US" sz="1600" dirty="0"/>
          </a:p>
        </p:txBody>
      </p:sp>
      <p:sp>
        <p:nvSpPr>
          <p:cNvPr id="27651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829628" y="6172200"/>
            <a:ext cx="3906837" cy="4572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en-US" sz="2200" dirty="0" smtClean="0"/>
              <a:t>MyPlanLoan Processing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385950"/>
            <a:ext cx="6451600" cy="113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MyPlanLoan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2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800" b="1" dirty="0">
                <a:cs typeface="Calibri" panose="020F0502020204030204" pitchFamily="34" charset="0"/>
              </a:rPr>
              <a:t>MPL isn’t just for </a:t>
            </a:r>
            <a:r>
              <a:rPr lang="en-US" sz="1800" b="1" i="1" dirty="0">
                <a:cs typeface="Calibri" panose="020F0502020204030204" pitchFamily="34" charset="0"/>
              </a:rPr>
              <a:t>BPAS </a:t>
            </a:r>
            <a:r>
              <a:rPr lang="en-US" sz="1800" b="1" dirty="0">
                <a:cs typeface="Calibri" panose="020F0502020204030204" pitchFamily="34" charset="0"/>
              </a:rPr>
              <a:t>plans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MPL Portal available for record keepers and custodians with plans outside of BPAS who wish to use the service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Portal provides link to MPL’s loan administration system</a:t>
            </a:r>
          </a:p>
          <a:p>
            <a:pPr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New Loans can be created either </a:t>
            </a:r>
            <a:r>
              <a:rPr lang="en-US" sz="1600" dirty="0" smtClean="0">
                <a:cs typeface="Calibri" panose="020F0502020204030204" pitchFamily="34" charset="0"/>
              </a:rPr>
              <a:t>manually </a:t>
            </a:r>
            <a:r>
              <a:rPr lang="en-US" sz="1600" dirty="0">
                <a:cs typeface="Calibri" panose="020F0502020204030204" pitchFamily="34" charset="0"/>
              </a:rPr>
              <a:t>or through an import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01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6400" y="385950"/>
            <a:ext cx="6451600" cy="113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MyPlanLoan a BPAS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19759"/>
            <a:ext cx="640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2286000" cy="3696020"/>
          </a:xfrm>
        </p:spPr>
        <p:txBody>
          <a:bodyPr>
            <a:norm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Follow MPL’s wizard to add or transfer a loan (or import a file)</a:t>
            </a:r>
          </a:p>
          <a:p>
            <a:pPr marL="111125" indent="-111125">
              <a:buNone/>
              <a:defRPr/>
            </a:pPr>
            <a:endParaRPr lang="en-US" sz="1800" dirty="0" smtClean="0"/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Loans can be added by source, if system needs to track that way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400" y="385950"/>
            <a:ext cx="6451600" cy="113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MyPlanLoan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0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82" y="2353519"/>
            <a:ext cx="6233046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2431882" cy="3924620"/>
          </a:xfrm>
        </p:spPr>
        <p:txBody>
          <a:bodyPr/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Receive confirmation on </a:t>
            </a:r>
            <a:r>
              <a:rPr lang="en-US" sz="1800" dirty="0" smtClean="0"/>
              <a:t>web page </a:t>
            </a:r>
            <a:r>
              <a:rPr lang="en-US" sz="1800" dirty="0"/>
              <a:t>and via data file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MPL takes over repayment processing from here!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E6B764-83FB-4A50-B8C6-18DDF91F6CE0}" type="slidenum">
              <a:rPr lang="en-US" altLang="en-US" sz="9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400" y="385950"/>
            <a:ext cx="6451600" cy="113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MyPlanLoan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0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013448" cy="28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 smtClean="0"/>
              <a:t>Use the MPL Portal to 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/>
              <a:t>Look up Participant Loan history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/>
              <a:t>View Amortization Schedules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/>
              <a:t>View Statements and Payments</a:t>
            </a:r>
          </a:p>
          <a:p>
            <a:endParaRPr lang="en-US" alt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6400" y="385950"/>
            <a:ext cx="6451600" cy="1138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MyPlanLoan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9750"/>
            <a:ext cx="6451600" cy="1138050"/>
          </a:xfrm>
        </p:spPr>
        <p:txBody>
          <a:bodyPr/>
          <a:lstStyle/>
          <a:p>
            <a:r>
              <a:rPr lang="en-US" dirty="0" smtClean="0"/>
              <a:t>MyPlanLoan Case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National Brokerage firm seeking to improve participant loan compliance for FBO accounts.</a:t>
            </a:r>
          </a:p>
          <a:p>
            <a:pPr lvl="1"/>
            <a:r>
              <a:rPr lang="en-US" dirty="0" smtClean="0"/>
              <a:t>MPL brings ability to track loan payments to amortization schedule</a:t>
            </a:r>
          </a:p>
          <a:p>
            <a:pPr lvl="1"/>
            <a:r>
              <a:rPr lang="en-US" dirty="0" smtClean="0"/>
              <a:t>Provides a means to identify loan failures (missed payments, 72(p) loan.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36922"/>
            <a:ext cx="6451600" cy="1200329"/>
          </a:xfrm>
        </p:spPr>
        <p:txBody>
          <a:bodyPr wrap="square">
            <a:spAutoFit/>
          </a:bodyPr>
          <a:lstStyle/>
          <a:p>
            <a:r>
              <a:rPr lang="en-US" altLang="en-US" sz="4000" dirty="0" smtClean="0"/>
              <a:t>Fiduciary DB </a:t>
            </a:r>
            <a:br>
              <a:rPr lang="en-US" altLang="en-US" sz="4000" dirty="0" smtClean="0"/>
            </a:br>
            <a:r>
              <a:rPr lang="en-US" altLang="en-US" sz="3200" dirty="0" smtClean="0"/>
              <a:t>(including cash balance)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BPAS Fiduciary Services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Custody of plan assets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 smtClean="0"/>
              <a:t>Payor</a:t>
            </a:r>
            <a:r>
              <a:rPr lang="en-US" altLang="en-US" sz="2400" dirty="0" smtClean="0"/>
              <a:t> services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Benefit payments including 1099’s (check or ACH)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Pay plan expenses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37">
            <a:off x="5334000" y="3715221"/>
            <a:ext cx="3784600" cy="32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36922"/>
            <a:ext cx="6451600" cy="1200329"/>
          </a:xfrm>
        </p:spPr>
        <p:txBody>
          <a:bodyPr wrap="square">
            <a:spAutoFit/>
          </a:bodyPr>
          <a:lstStyle/>
          <a:p>
            <a:r>
              <a:rPr lang="en-US" altLang="en-US" sz="4000" dirty="0" smtClean="0"/>
              <a:t>Fiduciary DB </a:t>
            </a:r>
            <a:br>
              <a:rPr lang="en-US" altLang="en-US" sz="4000" dirty="0" smtClean="0"/>
            </a:br>
            <a:r>
              <a:rPr lang="en-US" altLang="en-US" sz="3200" dirty="0" smtClean="0"/>
              <a:t>(including cash balance)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BPAS Fiduciary Services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Investment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ERISA 3(38) Fiduciary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Develop Asset Allocation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Input from Plan Sponsor &amp; Actuary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Plan Sponsor’s risk profile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Minimum funding requirements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Pension Expense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De-Risking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Plan’s cash flow requirements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Expected contributions &amp; benefit payments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 smtClean="0"/>
              <a:t>Liability Driven Investing (LDI)</a:t>
            </a:r>
          </a:p>
        </p:txBody>
      </p:sp>
    </p:spTree>
    <p:extLst>
      <p:ext uri="{BB962C8B-B14F-4D97-AF65-F5344CB8AC3E}">
        <p14:creationId xmlns:p14="http://schemas.microsoft.com/office/powerpoint/2010/main" val="2065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Investment Management (continued)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/>
              <a:t>Investment </a:t>
            </a:r>
            <a:r>
              <a:rPr lang="en-US" altLang="en-US" sz="2600" dirty="0"/>
              <a:t>Policy Statement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Investment Selection</a:t>
            </a:r>
          </a:p>
          <a:p>
            <a:pPr lvl="2">
              <a:lnSpc>
                <a:spcPct val="80000"/>
              </a:lnSpc>
            </a:pPr>
            <a:r>
              <a:rPr lang="en-US" altLang="en-US" sz="2600" dirty="0"/>
              <a:t>Primarily low cost index funds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Quarterly Performance / Monitoring Report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dirty="0" smtClean="0"/>
              <a:t>Financial Intermediary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Relationship manager with the plan sponsor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Gather information from the Plan Sponsor and  Actuary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Meet with Plan Sponsor to review the investments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Compensation Options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Fee Based (Institutional)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Set your basis points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Commission Based available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304800"/>
            <a:ext cx="6451600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Fiduciary DB </a:t>
            </a:r>
            <a:br>
              <a:rPr lang="en-US" altLang="en-US" dirty="0" smtClean="0"/>
            </a:br>
            <a:r>
              <a:rPr lang="en-US" altLang="en-US" sz="3200" dirty="0" smtClean="0"/>
              <a:t>(including cash balance)</a:t>
            </a:r>
          </a:p>
        </p:txBody>
      </p:sp>
    </p:spTree>
    <p:extLst>
      <p:ext uri="{BB962C8B-B14F-4D97-AF65-F5344CB8AC3E}">
        <p14:creationId xmlns:p14="http://schemas.microsoft.com/office/powerpoint/2010/main" val="38441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8229600" cy="4495800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dirty="0" smtClean="0"/>
              <a:t>IRA$elect</a:t>
            </a:r>
          </a:p>
          <a:p>
            <a:pPr marL="914400" lvl="2" indent="-514350">
              <a:buFont typeface="+mj-lt"/>
              <a:buAutoNum type="alphaUcPeriod"/>
            </a:pPr>
            <a:r>
              <a:rPr lang="en-US" sz="2000" dirty="0" smtClean="0"/>
              <a:t>Rollover </a:t>
            </a:r>
            <a:r>
              <a:rPr lang="en-US" sz="2000" dirty="0"/>
              <a:t>solution for employees uncertain of where to </a:t>
            </a:r>
            <a:r>
              <a:rPr lang="en-US" sz="2000" dirty="0" smtClean="0"/>
              <a:t>rollover</a:t>
            </a:r>
          </a:p>
          <a:p>
            <a:pPr marL="914400" lvl="2" indent="-514350">
              <a:buFont typeface="+mj-lt"/>
              <a:buAutoNum type="alphaUcPeriod"/>
            </a:pPr>
            <a:r>
              <a:rPr lang="en-US" sz="2000" dirty="0" smtClean="0"/>
              <a:t>In </a:t>
            </a:r>
            <a:r>
              <a:rPr lang="en-US" sz="2000" dirty="0"/>
              <a:t>partnership with FI or, up to the minimum threshold for FI to service </a:t>
            </a:r>
            <a:r>
              <a:rPr lang="en-US" sz="2000" dirty="0" smtClean="0"/>
              <a:t>directly.</a:t>
            </a:r>
          </a:p>
          <a:p>
            <a:pPr marL="914400" lvl="2" indent="-514350">
              <a:buFont typeface="+mj-lt"/>
              <a:buAutoNum type="alphaUcPeriod"/>
            </a:pPr>
            <a:r>
              <a:rPr lang="en-US" sz="2000" dirty="0" smtClean="0"/>
              <a:t>Could </a:t>
            </a:r>
            <a:r>
              <a:rPr lang="en-US" sz="2000" dirty="0"/>
              <a:t>mean more AUM retention for FI, account retention for </a:t>
            </a:r>
            <a:r>
              <a:rPr lang="en-US" sz="2000" dirty="0" smtClean="0"/>
              <a:t>BPAS</a:t>
            </a:r>
            <a:endParaRPr lang="en-US" sz="1600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dirty="0" smtClean="0"/>
              <a:t>MyPlanLoan</a:t>
            </a:r>
            <a:endParaRPr lang="en-US" sz="2400" dirty="0"/>
          </a:p>
          <a:p>
            <a:pPr marL="914400" lvl="2" indent="-514350">
              <a:buFont typeface="+mj-lt"/>
              <a:buAutoNum type="alphaUcPeriod"/>
            </a:pPr>
            <a:r>
              <a:rPr lang="en-US" sz="2000" dirty="0" smtClean="0"/>
              <a:t>Loan Continuation</a:t>
            </a:r>
          </a:p>
          <a:p>
            <a:pPr marL="914400" lvl="2" indent="-514350">
              <a:buFont typeface="+mj-lt"/>
              <a:buAutoNum type="alphaUcPeriod"/>
            </a:pPr>
            <a:r>
              <a:rPr lang="en-US" sz="2000" dirty="0" smtClean="0"/>
              <a:t>Loan Administration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45847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01094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smtClean="0"/>
              <a:t>Contact</a:t>
            </a:r>
            <a:endParaRPr lang="en-US" sz="40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2719" y="4026799"/>
            <a:ext cx="3582081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Sean Arnold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sarnold@bpas.com</a:t>
            </a:r>
            <a:endParaRPr lang="en-US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4719" y="4026799"/>
            <a:ext cx="3582081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Rick Schultz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rschultz@bpas.com</a:t>
            </a:r>
            <a:endParaRPr lang="en-US" kern="0" dirty="0"/>
          </a:p>
        </p:txBody>
      </p:sp>
      <p:pic>
        <p:nvPicPr>
          <p:cNvPr id="7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229600" cy="35734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Higher Participation Rates</a:t>
            </a:r>
          </a:p>
          <a:p>
            <a:r>
              <a:rPr lang="en-US" sz="3000" dirty="0" smtClean="0"/>
              <a:t>Better Employee Investment Decisions</a:t>
            </a:r>
          </a:p>
          <a:p>
            <a:r>
              <a:rPr lang="en-US" sz="3000" dirty="0" smtClean="0"/>
              <a:t>Greatly Improved Employee Retirement Preparedness</a:t>
            </a:r>
          </a:p>
          <a:p>
            <a:pPr marL="0" indent="0">
              <a:buNone/>
            </a:pPr>
            <a:r>
              <a:rPr lang="en-US" sz="3000" dirty="0" smtClean="0"/>
              <a:t>			EQUALS</a:t>
            </a:r>
          </a:p>
          <a:p>
            <a:r>
              <a:rPr lang="en-US" sz="3000" dirty="0" smtClean="0"/>
              <a:t>A Satisfied Client</a:t>
            </a:r>
          </a:p>
          <a:p>
            <a:r>
              <a:rPr lang="en-US" sz="3000" dirty="0" smtClean="0"/>
              <a:t>Greater Success for BPAS &amp; our Partners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584700" cy="563562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dirty="0" smtClean="0">
                <a:effectLst/>
              </a:rPr>
              <a:t>Plans that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8229600" cy="35734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Offered as a service to Plan Sponsors</a:t>
            </a:r>
          </a:p>
          <a:p>
            <a:pPr lvl="1"/>
            <a:r>
              <a:rPr lang="en-US" baseline="0" dirty="0" smtClean="0"/>
              <a:t>minimizes number of terminated participants with small balances</a:t>
            </a:r>
          </a:p>
          <a:p>
            <a:pPr lvl="1"/>
            <a:r>
              <a:rPr lang="en-US" dirty="0" smtClean="0"/>
              <a:t>Balances </a:t>
            </a:r>
            <a:r>
              <a:rPr lang="en-US" dirty="0"/>
              <a:t>&lt;$5000, generally $200 - $5,000</a:t>
            </a:r>
          </a:p>
          <a:p>
            <a:pPr lvl="2"/>
            <a:r>
              <a:rPr lang="en-US" sz="2800" dirty="0"/>
              <a:t>May exclude external rollover amounts from </a:t>
            </a:r>
            <a:r>
              <a:rPr lang="en-US" sz="2800" dirty="0" smtClean="0"/>
              <a:t>determination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4584700" cy="563562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4400" kern="1200" baseline="0" dirty="0" smtClean="0">
                <a:effectLst/>
              </a:rPr>
              <a:t>AutoRollovers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/>
          <p:cNvSpPr txBox="1">
            <a:spLocks/>
          </p:cNvSpPr>
          <p:nvPr/>
        </p:nvSpPr>
        <p:spPr>
          <a:xfrm>
            <a:off x="457200" y="2204228"/>
            <a:ext cx="8229600" cy="35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Complete the 4-step online enrollment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Salary Deferral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Investment 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Beneficiary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Confirm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 rot="383733">
            <a:off x="3506862" y="3120272"/>
            <a:ext cx="5573577" cy="3070042"/>
            <a:chOff x="0" y="0"/>
            <a:chExt cx="9144000" cy="5540375"/>
          </a:xfrm>
        </p:grpSpPr>
        <p:pic>
          <p:nvPicPr>
            <p:cNvPr id="34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9" b="2226"/>
            <a:stretch>
              <a:fillRect/>
            </a:stretch>
          </p:blipFill>
          <p:spPr bwMode="auto">
            <a:xfrm>
              <a:off x="31750" y="1825625"/>
              <a:ext cx="9039225" cy="3714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" name="Picture 5" descr="BP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 b="12688"/>
            <a:stretch>
              <a:fillRect/>
            </a:stretch>
          </p:blipFill>
          <p:spPr bwMode="auto">
            <a:xfrm>
              <a:off x="0" y="0"/>
              <a:ext cx="4429125" cy="6969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Screen__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1" t="-2" b="83928"/>
            <a:stretch>
              <a:fillRect/>
            </a:stretch>
          </p:blipFill>
          <p:spPr bwMode="auto">
            <a:xfrm>
              <a:off x="5464175" y="26988"/>
              <a:ext cx="3675063" cy="696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Screen__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1" b="73836"/>
            <a:stretch>
              <a:fillRect/>
            </a:stretch>
          </p:blipFill>
          <p:spPr bwMode="auto">
            <a:xfrm>
              <a:off x="0" y="723900"/>
              <a:ext cx="9144000" cy="419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5949822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Automatic Enrollment</a:t>
            </a:r>
            <a:br>
              <a:rPr lang="en-US" sz="4000" dirty="0" smtClean="0"/>
            </a:br>
            <a:r>
              <a:rPr lang="en-US" sz="3600" i="1" dirty="0"/>
              <a:t>aka: Freedom Savings Plans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92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baseline="0" dirty="0" smtClean="0">
                <a:effectLst/>
              </a:rPr>
              <a:t>Automatic Rebalancing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21110033">
            <a:off x="354324" y="3749786"/>
            <a:ext cx="4336342" cy="2967684"/>
            <a:chOff x="0" y="0"/>
            <a:chExt cx="9144000" cy="6257925"/>
          </a:xfrm>
          <a:solidFill>
            <a:schemeClr val="bg1"/>
          </a:solidFill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43000"/>
              <a:ext cx="8591550" cy="51149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1" t="-2" b="83928"/>
            <a:stretch>
              <a:fillRect/>
            </a:stretch>
          </p:blipFill>
          <p:spPr bwMode="auto">
            <a:xfrm>
              <a:off x="5464175" y="26988"/>
              <a:ext cx="3675063" cy="696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BP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 b="12688"/>
            <a:stretch>
              <a:fillRect/>
            </a:stretch>
          </p:blipFill>
          <p:spPr bwMode="auto">
            <a:xfrm>
              <a:off x="0" y="0"/>
              <a:ext cx="4429125" cy="696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1" b="73836"/>
            <a:stretch>
              <a:fillRect/>
            </a:stretch>
          </p:blipFill>
          <p:spPr bwMode="auto">
            <a:xfrm>
              <a:off x="0" y="723900"/>
              <a:ext cx="914400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 rot="21116494">
            <a:off x="4103700" y="2479219"/>
            <a:ext cx="5076496" cy="3664595"/>
            <a:chOff x="0" y="0"/>
            <a:chExt cx="9144000" cy="6600825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8" y="1123950"/>
              <a:ext cx="8505825" cy="23717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05200"/>
              <a:ext cx="8248650" cy="9239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572000"/>
              <a:ext cx="6848475" cy="20288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1" b="73836"/>
            <a:stretch>
              <a:fillRect/>
            </a:stretch>
          </p:blipFill>
          <p:spPr bwMode="auto">
            <a:xfrm>
              <a:off x="0" y="723900"/>
              <a:ext cx="914400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BP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 b="12688"/>
            <a:stretch>
              <a:fillRect/>
            </a:stretch>
          </p:blipFill>
          <p:spPr bwMode="auto">
            <a:xfrm>
              <a:off x="0" y="0"/>
              <a:ext cx="4429125" cy="696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1" t="-2" b="83928"/>
            <a:stretch>
              <a:fillRect/>
            </a:stretch>
          </p:blipFill>
          <p:spPr bwMode="auto">
            <a:xfrm>
              <a:off x="5464175" y="26988"/>
              <a:ext cx="3675063" cy="696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 rot="21139587">
            <a:off x="511600" y="1874920"/>
            <a:ext cx="6276109" cy="2615045"/>
            <a:chOff x="0" y="0"/>
            <a:chExt cx="9144000" cy="3810000"/>
          </a:xfrm>
          <a:solidFill>
            <a:schemeClr val="bg1"/>
          </a:solidFill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76400"/>
              <a:ext cx="8162925" cy="2133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81" b="73836"/>
            <a:stretch>
              <a:fillRect/>
            </a:stretch>
          </p:blipFill>
          <p:spPr bwMode="auto">
            <a:xfrm>
              <a:off x="0" y="723900"/>
              <a:ext cx="914400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BP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8" b="12688"/>
            <a:stretch>
              <a:fillRect/>
            </a:stretch>
          </p:blipFill>
          <p:spPr bwMode="auto">
            <a:xfrm>
              <a:off x="0" y="0"/>
              <a:ext cx="4429125" cy="696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Screen__1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1" t="-2" b="83928"/>
            <a:stretch>
              <a:fillRect/>
            </a:stretch>
          </p:blipFill>
          <p:spPr bwMode="auto">
            <a:xfrm>
              <a:off x="5464175" y="26988"/>
              <a:ext cx="3675063" cy="696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7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061200" cy="1323439"/>
          </a:xfrm>
        </p:spPr>
        <p:txBody>
          <a:bodyPr wrap="square">
            <a:spAutoFit/>
          </a:bodyPr>
          <a:lstStyle/>
          <a:p>
            <a:r>
              <a:rPr lang="en-US" altLang="en-US" sz="4000" dirty="0" smtClean="0"/>
              <a:t>Fiduciary - Regulatory </a:t>
            </a:r>
            <a:br>
              <a:rPr lang="en-US" altLang="en-US" sz="4000" dirty="0" smtClean="0"/>
            </a:br>
            <a:r>
              <a:rPr lang="en-US" altLang="en-US" sz="4000" dirty="0" smtClean="0"/>
              <a:t>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686800" cy="41910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100" b="0" dirty="0" smtClean="0">
                <a:solidFill>
                  <a:srgbClr val="002060"/>
                </a:solidFill>
                <a:latin typeface="+mn-lt"/>
              </a:rPr>
              <a:t>Expansion of the definition of fiduciary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Plan sponsors</a:t>
            </a:r>
          </a:p>
          <a:p>
            <a:pPr marL="1371600" lvl="2" indent="-457200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Most don’t understand</a:t>
            </a:r>
          </a:p>
          <a:p>
            <a:pPr marL="1371600" lvl="2" indent="-457200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Others want to off-load as much liability as possible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Financial Intermediaries</a:t>
            </a:r>
          </a:p>
          <a:p>
            <a:pPr marL="1371600" lvl="2" indent="-457200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worried about liability</a:t>
            </a:r>
          </a:p>
          <a:p>
            <a:pPr marL="1371600" lvl="2" indent="-457200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Limit Reps that can act in an advisory capacity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IRAs are the next potential target of the DOL</a:t>
            </a:r>
          </a:p>
          <a:p>
            <a:pPr marL="457200" indent="-457200">
              <a:lnSpc>
                <a:spcPct val="13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3100" b="0" dirty="0" smtClean="0">
                <a:solidFill>
                  <a:srgbClr val="002060"/>
                </a:solidFill>
                <a:latin typeface="+mn-lt"/>
              </a:rPr>
              <a:t>This presents a problem for everyone, but also an opportunity.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If your organization, whether it be a broker dealer, bank, or an advisory firm, is able and willing to provide ERISA 3(21) or 3(38) Fiduciary Services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3100" b="0" dirty="0" smtClean="0">
                <a:solidFill>
                  <a:srgbClr val="002060"/>
                </a:solidFill>
              </a:rPr>
              <a:t>If not, BPAS can assist in providing a solution.</a:t>
            </a:r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3A5D4F-FE88-44FA-8FE1-563EE3A7A50C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1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375400" cy="707886"/>
          </a:xfrm>
        </p:spPr>
        <p:txBody>
          <a:bodyPr wrap="square">
            <a:spAutoFit/>
          </a:bodyPr>
          <a:lstStyle/>
          <a:p>
            <a:r>
              <a:rPr lang="en-US" altLang="en-US" sz="4000" dirty="0" smtClean="0"/>
              <a:t>BPAS Fiduciary Services</a:t>
            </a: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4AE111-C397-4A17-8DCA-F4D152A8D90F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9050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 smtClean="0"/>
              <a:t>Goal – Develop products / services to assist our partners</a:t>
            </a:r>
          </a:p>
          <a:p>
            <a:pPr>
              <a:defRPr/>
            </a:pPr>
            <a:r>
              <a:rPr lang="en-US" altLang="en-US" sz="2800" dirty="0" smtClean="0"/>
              <a:t>ERISA 3(38) Fiduciary Products</a:t>
            </a:r>
          </a:p>
          <a:p>
            <a:pPr lvl="1">
              <a:defRPr/>
            </a:pPr>
            <a:r>
              <a:rPr lang="en-US" altLang="en-US" dirty="0" smtClean="0"/>
              <a:t>BPAS Fiduciary DC</a:t>
            </a:r>
          </a:p>
          <a:p>
            <a:pPr lvl="1">
              <a:defRPr/>
            </a:pPr>
            <a:r>
              <a:rPr lang="en-US" altLang="en-US" dirty="0" smtClean="0"/>
              <a:t>BPAS Fiduciary DB</a:t>
            </a:r>
          </a:p>
          <a:p>
            <a:pPr>
              <a:defRPr/>
            </a:pPr>
            <a:r>
              <a:rPr lang="en-US" altLang="en-US" sz="2800" dirty="0" err="1" smtClean="0"/>
              <a:t>IRA</a:t>
            </a:r>
            <a:r>
              <a:rPr lang="en-US" altLang="en-US" sz="2800" i="1" dirty="0" err="1" smtClean="0"/>
              <a:t>$elect</a:t>
            </a:r>
            <a:endParaRPr lang="en-US" altLang="en-US" sz="2800" i="1" dirty="0" smtClean="0"/>
          </a:p>
          <a:p>
            <a:pPr>
              <a:defRPr/>
            </a:pPr>
            <a:r>
              <a:rPr lang="en-US" altLang="en-US" sz="2800" dirty="0" smtClean="0"/>
              <a:t>Custom Services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7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1277</Words>
  <Application>Microsoft Office PowerPoint</Application>
  <PresentationFormat>On-screen Show (4:3)</PresentationFormat>
  <Paragraphs>277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PPP_SABST_TXT_Railing</vt:lpstr>
      <vt:lpstr>IRA Rollovers, MyPlanLoan,  and Fiduciary Services </vt:lpstr>
      <vt:lpstr>Session Overview:</vt:lpstr>
      <vt:lpstr>Session Overview:</vt:lpstr>
      <vt:lpstr>Plans that work</vt:lpstr>
      <vt:lpstr>AutoRollovers</vt:lpstr>
      <vt:lpstr>Automatic Enrollment aka: Freedom Savings Plans </vt:lpstr>
      <vt:lpstr>Automatic Rebalancing</vt:lpstr>
      <vt:lpstr>Fiduciary - Regulatory  Environment</vt:lpstr>
      <vt:lpstr>BPAS Fiduciary Services</vt:lpstr>
      <vt:lpstr>Fiduciary DC – Institutional, 25, 50</vt:lpstr>
      <vt:lpstr>PowerPoint Presentation</vt:lpstr>
      <vt:lpstr>Fiduciary Services</vt:lpstr>
      <vt:lpstr>The Problem</vt:lpstr>
      <vt:lpstr>IRA$elect –  BPAS Distribution Activity</vt:lpstr>
      <vt:lpstr>IRA$elect –  Rollovers vs. Cash Outs</vt:lpstr>
      <vt:lpstr>IRA$elect – The Solution</vt:lpstr>
      <vt:lpstr>IRA$elect - Flexibility</vt:lpstr>
      <vt:lpstr>Fiduciary Concerns &amp;  Rollovers</vt:lpstr>
      <vt:lpstr>MyPlanLoan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MyPlanLoan Case Study</vt:lpstr>
      <vt:lpstr>Fiduciary DB  (including cash balance)</vt:lpstr>
      <vt:lpstr>Fiduciary DB  (including cash balance)</vt:lpstr>
      <vt:lpstr>PowerPoint Presentation</vt:lpstr>
      <vt:lpstr>Questions? </vt:lpstr>
      <vt:lpstr>PowerPoint Presentation</vt:lpstr>
    </vt:vector>
  </TitlesOfParts>
  <Company>BPAS,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BPAS Partner Conference</dc:title>
  <dc:creator>Sean Arnold</dc:creator>
  <cp:lastModifiedBy>SArnold</cp:lastModifiedBy>
  <cp:revision>87</cp:revision>
  <cp:lastPrinted>2014-05-29T18:47:08Z</cp:lastPrinted>
  <dcterms:created xsi:type="dcterms:W3CDTF">2014-05-05T17:40:06Z</dcterms:created>
  <dcterms:modified xsi:type="dcterms:W3CDTF">2014-06-10T11:37:07Z</dcterms:modified>
</cp:coreProperties>
</file>