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1" r:id="rId1"/>
  </p:sldMasterIdLst>
  <p:notesMasterIdLst>
    <p:notesMasterId r:id="rId19"/>
  </p:notesMasterIdLst>
  <p:handoutMasterIdLst>
    <p:handoutMasterId r:id="rId20"/>
  </p:handoutMasterIdLst>
  <p:sldIdLst>
    <p:sldId id="457" r:id="rId2"/>
    <p:sldId id="458" r:id="rId3"/>
    <p:sldId id="487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86" r:id="rId14"/>
    <p:sldId id="471" r:id="rId15"/>
    <p:sldId id="485" r:id="rId16"/>
    <p:sldId id="483" r:id="rId17"/>
    <p:sldId id="484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Tw Cen MT Condensed Extra Bold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5">
          <p15:clr>
            <a:srgbClr val="A4A3A4"/>
          </p15:clr>
        </p15:guide>
        <p15:guide id="2" orient="horz" pos="2459">
          <p15:clr>
            <a:srgbClr val="A4A3A4"/>
          </p15:clr>
        </p15:guide>
        <p15:guide id="3" orient="horz" pos="911">
          <p15:clr>
            <a:srgbClr val="A4A3A4"/>
          </p15:clr>
        </p15:guide>
        <p15:guide id="4" pos="5759">
          <p15:clr>
            <a:srgbClr val="A4A3A4"/>
          </p15:clr>
        </p15:guide>
        <p15:guide id="5" pos="46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F07"/>
    <a:srgbClr val="30BE30"/>
    <a:srgbClr val="990033"/>
    <a:srgbClr val="FFFFFF"/>
    <a:srgbClr val="009900"/>
    <a:srgbClr val="000066"/>
    <a:srgbClr val="0099FF"/>
    <a:srgbClr val="6600CC"/>
    <a:srgbClr val="00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146" autoAdjust="0"/>
    <p:restoredTop sz="94498" autoAdjust="0"/>
  </p:normalViewPr>
  <p:slideViewPr>
    <p:cSldViewPr snapToGrid="0">
      <p:cViewPr>
        <p:scale>
          <a:sx n="75" d="100"/>
          <a:sy n="75" d="100"/>
        </p:scale>
        <p:origin x="-102" y="-888"/>
      </p:cViewPr>
      <p:guideLst>
        <p:guide orient="horz" pos="1365"/>
        <p:guide orient="horz" pos="2459"/>
        <p:guide orient="horz" pos="911"/>
        <p:guide pos="5759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4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B9A86-0D5D-4477-97AB-FBF43A847ACA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8A2FE7F-E0F2-478E-BBA2-9CFEE447B5DB}">
      <dgm:prSet phldrT="[Text]" custT="1"/>
      <dgm:spPr>
        <a:solidFill>
          <a:srgbClr val="990033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4400" dirty="0" smtClean="0">
              <a:solidFill>
                <a:srgbClr val="FFFFFF"/>
              </a:solidFill>
              <a:latin typeface="Calibri" panose="020F0502020204030204" pitchFamily="34" charset="0"/>
            </a:rPr>
            <a:t>VEBA</a:t>
          </a:r>
        </a:p>
        <a:p>
          <a:pPr>
            <a:spcAft>
              <a:spcPts val="0"/>
            </a:spcAft>
          </a:pPr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</a:rPr>
            <a:t>Established 1928</a:t>
          </a:r>
          <a:endParaRPr lang="en-US" sz="2000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942835B4-8F22-418E-B2A9-68AC2D1FE837}" type="parTrans" cxnId="{83308893-6059-491D-88EE-EB621E0B01DE}">
      <dgm:prSet/>
      <dgm:spPr/>
      <dgm:t>
        <a:bodyPr/>
        <a:lstStyle/>
        <a:p>
          <a:endParaRPr lang="en-US"/>
        </a:p>
      </dgm:t>
    </dgm:pt>
    <dgm:pt modelId="{3946928C-BDD3-42E1-94A2-9CE9A99FB974}" type="sibTrans" cxnId="{83308893-6059-491D-88EE-EB621E0B01DE}">
      <dgm:prSet/>
      <dgm:spPr/>
      <dgm:t>
        <a:bodyPr/>
        <a:lstStyle/>
        <a:p>
          <a:endParaRPr lang="en-US"/>
        </a:p>
      </dgm:t>
    </dgm:pt>
    <dgm:pt modelId="{AD34656E-EA29-47DB-95E2-BFB30BA4A6AA}">
      <dgm:prSet phldrT="[Text]" custT="1"/>
      <dgm:spPr>
        <a:solidFill>
          <a:srgbClr val="000066">
            <a:alpha val="9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V</a:t>
          </a:r>
        </a:p>
        <a:p>
          <a:r>
            <a:rPr lang="en-US" sz="2100" dirty="0" smtClean="0">
              <a:solidFill>
                <a:srgbClr val="FFFFFF"/>
              </a:solidFill>
              <a:latin typeface="Calibri" panose="020F0502020204030204" pitchFamily="34" charset="0"/>
            </a:rPr>
            <a:t>Voluntary</a:t>
          </a:r>
          <a:endParaRPr lang="en-US" sz="2100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84753C68-3265-4641-8C22-DECC255BEC08}" type="parTrans" cxnId="{8EE3EB39-1509-4471-BE77-802A3C6AD67F}">
      <dgm:prSet/>
      <dgm:spPr/>
      <dgm:t>
        <a:bodyPr/>
        <a:lstStyle/>
        <a:p>
          <a:endParaRPr lang="en-US"/>
        </a:p>
      </dgm:t>
    </dgm:pt>
    <dgm:pt modelId="{928A597B-9BC5-4D17-BB81-03693266A6C3}" type="sibTrans" cxnId="{8EE3EB39-1509-4471-BE77-802A3C6AD67F}">
      <dgm:prSet/>
      <dgm:spPr/>
      <dgm:t>
        <a:bodyPr/>
        <a:lstStyle/>
        <a:p>
          <a:endParaRPr lang="en-US"/>
        </a:p>
      </dgm:t>
    </dgm:pt>
    <dgm:pt modelId="{FB015677-0444-4309-99FC-D39FE5FEE508}">
      <dgm:prSet phldrT="[Text]" custT="1"/>
      <dgm:spPr>
        <a:solidFill>
          <a:srgbClr val="0099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E</a:t>
          </a:r>
        </a:p>
        <a:p>
          <a:r>
            <a:rPr lang="en-US" sz="2100" dirty="0" smtClean="0">
              <a:solidFill>
                <a:srgbClr val="FFFFFF"/>
              </a:solidFill>
              <a:latin typeface="Calibri" panose="020F0502020204030204" pitchFamily="34" charset="0"/>
            </a:rPr>
            <a:t>Employees</a:t>
          </a:r>
          <a:r>
            <a:rPr lang="en-US" sz="2100" dirty="0" smtClean="0">
              <a:latin typeface="Calibri" panose="020F0502020204030204" pitchFamily="34" charset="0"/>
            </a:rPr>
            <a:t>’</a:t>
          </a:r>
          <a:endParaRPr lang="en-US" sz="2100" dirty="0">
            <a:latin typeface="Calibri" panose="020F0502020204030204" pitchFamily="34" charset="0"/>
          </a:endParaRPr>
        </a:p>
      </dgm:t>
    </dgm:pt>
    <dgm:pt modelId="{5FF84481-A9EB-42C7-A327-A89C6632EFB6}" type="parTrans" cxnId="{87886A8C-9F33-4397-963D-05E4D27ED911}">
      <dgm:prSet/>
      <dgm:spPr/>
      <dgm:t>
        <a:bodyPr/>
        <a:lstStyle/>
        <a:p>
          <a:endParaRPr lang="en-US"/>
        </a:p>
      </dgm:t>
    </dgm:pt>
    <dgm:pt modelId="{8A072A38-9343-435E-B299-876E473F0121}" type="sibTrans" cxnId="{87886A8C-9F33-4397-963D-05E4D27ED911}">
      <dgm:prSet/>
      <dgm:spPr/>
      <dgm:t>
        <a:bodyPr/>
        <a:lstStyle/>
        <a:p>
          <a:endParaRPr lang="en-US"/>
        </a:p>
      </dgm:t>
    </dgm:pt>
    <dgm:pt modelId="{D43BD409-3CF7-4F8D-9C2F-AAD621C8C81D}">
      <dgm:prSet phldrT="[Text]" custT="1"/>
      <dgm:spPr>
        <a:solidFill>
          <a:srgbClr val="6600CC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B</a:t>
          </a:r>
        </a:p>
        <a:p>
          <a:r>
            <a:rPr lang="en-US" sz="2100" dirty="0" smtClean="0">
              <a:solidFill>
                <a:srgbClr val="FFFFFF"/>
              </a:solidFill>
              <a:latin typeface="Calibri" panose="020F0502020204030204" pitchFamily="34" charset="0"/>
            </a:rPr>
            <a:t>Beneficiary</a:t>
          </a:r>
          <a:endParaRPr lang="en-US" sz="2100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F82B9B55-BD15-4F2C-B13A-B5C70AC02A6F}" type="parTrans" cxnId="{2BAC5C79-8D98-42B7-9038-7DF574DACC90}">
      <dgm:prSet/>
      <dgm:spPr/>
      <dgm:t>
        <a:bodyPr/>
        <a:lstStyle/>
        <a:p>
          <a:endParaRPr lang="en-US"/>
        </a:p>
      </dgm:t>
    </dgm:pt>
    <dgm:pt modelId="{B86F499B-9364-4131-812B-915F363DEE31}" type="sibTrans" cxnId="{2BAC5C79-8D98-42B7-9038-7DF574DACC90}">
      <dgm:prSet/>
      <dgm:spPr/>
      <dgm:t>
        <a:bodyPr/>
        <a:lstStyle/>
        <a:p>
          <a:endParaRPr lang="en-US"/>
        </a:p>
      </dgm:t>
    </dgm:pt>
    <dgm:pt modelId="{A690F5CF-EBC8-4E33-9CD4-2EAFCD489847}">
      <dgm:prSet custT="1"/>
      <dgm:spPr>
        <a:solidFill>
          <a:srgbClr val="0099FF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A</a:t>
          </a:r>
        </a:p>
        <a:p>
          <a:r>
            <a:rPr lang="en-US" sz="2100" dirty="0" smtClean="0">
              <a:solidFill>
                <a:srgbClr val="FFFFFF"/>
              </a:solidFill>
              <a:latin typeface="Calibri" panose="020F0502020204030204" pitchFamily="34" charset="0"/>
            </a:rPr>
            <a:t>Association</a:t>
          </a:r>
          <a:endParaRPr lang="en-US" sz="2100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D78EC7CE-BA54-4DCC-A2E8-FBDE07BF7B9E}" type="parTrans" cxnId="{197DD6AF-77E0-402E-8170-2FF507C76053}">
      <dgm:prSet/>
      <dgm:spPr/>
      <dgm:t>
        <a:bodyPr/>
        <a:lstStyle/>
        <a:p>
          <a:endParaRPr lang="en-US"/>
        </a:p>
      </dgm:t>
    </dgm:pt>
    <dgm:pt modelId="{8A320448-D233-4B7D-9CAA-C91972CDD56A}" type="sibTrans" cxnId="{197DD6AF-77E0-402E-8170-2FF507C76053}">
      <dgm:prSet/>
      <dgm:spPr/>
      <dgm:t>
        <a:bodyPr/>
        <a:lstStyle/>
        <a:p>
          <a:endParaRPr lang="en-US"/>
        </a:p>
      </dgm:t>
    </dgm:pt>
    <dgm:pt modelId="{FD8BBC16-9A33-4869-9B78-046138322E8D}" type="pres">
      <dgm:prSet presAssocID="{764B9A86-0D5D-4477-97AB-FBF43A847A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F87E5-83DD-4525-8800-0F6B5CC5A6B1}" type="pres">
      <dgm:prSet presAssocID="{C8A2FE7F-E0F2-478E-BBA2-9CFEE447B5DB}" presName="roof" presStyleLbl="dkBgShp" presStyleIdx="0" presStyleCnt="2"/>
      <dgm:spPr/>
      <dgm:t>
        <a:bodyPr/>
        <a:lstStyle/>
        <a:p>
          <a:endParaRPr lang="en-US"/>
        </a:p>
      </dgm:t>
    </dgm:pt>
    <dgm:pt modelId="{930186E7-4335-4D7F-84F8-88C86F9A8466}" type="pres">
      <dgm:prSet presAssocID="{C8A2FE7F-E0F2-478E-BBA2-9CFEE447B5DB}" presName="pillars" presStyleCnt="0"/>
      <dgm:spPr/>
    </dgm:pt>
    <dgm:pt modelId="{DF771E7D-6EDE-41C1-AE06-443C90FEC099}" type="pres">
      <dgm:prSet presAssocID="{C8A2FE7F-E0F2-478E-BBA2-9CFEE447B5D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290F8-3417-485F-A5BE-C1FAA4C47B3D}" type="pres">
      <dgm:prSet presAssocID="{FB015677-0444-4309-99FC-D39FE5FEE508}" presName="pillarX" presStyleLbl="node1" presStyleIdx="1" presStyleCnt="4" custScaleX="12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86E50-7BD3-4469-B041-B919466F3B72}" type="pres">
      <dgm:prSet presAssocID="{D43BD409-3CF7-4F8D-9C2F-AAD621C8C81D}" presName="pillarX" presStyleLbl="node1" presStyleIdx="2" presStyleCnt="4" custLinFactNeighborX="1279" custLinFactNeighborY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895A8-8D6C-470A-8DFC-7B6B39EF62A0}" type="pres">
      <dgm:prSet presAssocID="{A690F5CF-EBC8-4E33-9CD4-2EAFCD48984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8433-A71D-4D95-A28F-5CEA0FC2693A}" type="pres">
      <dgm:prSet presAssocID="{C8A2FE7F-E0F2-478E-BBA2-9CFEE447B5DB}" presName="base" presStyleLbl="dkBgShp" presStyleIdx="1" presStyleCnt="2"/>
      <dgm:spPr>
        <a:ln>
          <a:solidFill>
            <a:srgbClr val="FFFFFF"/>
          </a:solidFill>
        </a:ln>
      </dgm:spPr>
    </dgm:pt>
  </dgm:ptLst>
  <dgm:cxnLst>
    <dgm:cxn modelId="{8EE3EB39-1509-4471-BE77-802A3C6AD67F}" srcId="{C8A2FE7F-E0F2-478E-BBA2-9CFEE447B5DB}" destId="{AD34656E-EA29-47DB-95E2-BFB30BA4A6AA}" srcOrd="0" destOrd="0" parTransId="{84753C68-3265-4641-8C22-DECC255BEC08}" sibTransId="{928A597B-9BC5-4D17-BB81-03693266A6C3}"/>
    <dgm:cxn modelId="{197DD6AF-77E0-402E-8170-2FF507C76053}" srcId="{C8A2FE7F-E0F2-478E-BBA2-9CFEE447B5DB}" destId="{A690F5CF-EBC8-4E33-9CD4-2EAFCD489847}" srcOrd="3" destOrd="0" parTransId="{D78EC7CE-BA54-4DCC-A2E8-FBDE07BF7B9E}" sibTransId="{8A320448-D233-4B7D-9CAA-C91972CDD56A}"/>
    <dgm:cxn modelId="{2683CE85-A6FA-452C-8B89-E3C12676E86D}" type="presOf" srcId="{A690F5CF-EBC8-4E33-9CD4-2EAFCD489847}" destId="{602895A8-8D6C-470A-8DFC-7B6B39EF62A0}" srcOrd="0" destOrd="0" presId="urn:microsoft.com/office/officeart/2005/8/layout/hList3"/>
    <dgm:cxn modelId="{2BAC5C79-8D98-42B7-9038-7DF574DACC90}" srcId="{C8A2FE7F-E0F2-478E-BBA2-9CFEE447B5DB}" destId="{D43BD409-3CF7-4F8D-9C2F-AAD621C8C81D}" srcOrd="2" destOrd="0" parTransId="{F82B9B55-BD15-4F2C-B13A-B5C70AC02A6F}" sibTransId="{B86F499B-9364-4131-812B-915F363DEE31}"/>
    <dgm:cxn modelId="{83308893-6059-491D-88EE-EB621E0B01DE}" srcId="{764B9A86-0D5D-4477-97AB-FBF43A847ACA}" destId="{C8A2FE7F-E0F2-478E-BBA2-9CFEE447B5DB}" srcOrd="0" destOrd="0" parTransId="{942835B4-8F22-418E-B2A9-68AC2D1FE837}" sibTransId="{3946928C-BDD3-42E1-94A2-9CE9A99FB974}"/>
    <dgm:cxn modelId="{C8C0F456-11B5-459E-8A86-C7D877F6E6EC}" type="presOf" srcId="{D43BD409-3CF7-4F8D-9C2F-AAD621C8C81D}" destId="{A1286E50-7BD3-4469-B041-B919466F3B72}" srcOrd="0" destOrd="0" presId="urn:microsoft.com/office/officeart/2005/8/layout/hList3"/>
    <dgm:cxn modelId="{4AD73BB5-1085-4800-A26A-AAFA151578D1}" type="presOf" srcId="{AD34656E-EA29-47DB-95E2-BFB30BA4A6AA}" destId="{DF771E7D-6EDE-41C1-AE06-443C90FEC099}" srcOrd="0" destOrd="0" presId="urn:microsoft.com/office/officeart/2005/8/layout/hList3"/>
    <dgm:cxn modelId="{E1AFFB6B-9F58-40D5-B6DE-B295ED26F2AE}" type="presOf" srcId="{FB015677-0444-4309-99FC-D39FE5FEE508}" destId="{76C290F8-3417-485F-A5BE-C1FAA4C47B3D}" srcOrd="0" destOrd="0" presId="urn:microsoft.com/office/officeart/2005/8/layout/hList3"/>
    <dgm:cxn modelId="{68B2E2D6-A995-48A9-BED9-50BF3E9DF385}" type="presOf" srcId="{764B9A86-0D5D-4477-97AB-FBF43A847ACA}" destId="{FD8BBC16-9A33-4869-9B78-046138322E8D}" srcOrd="0" destOrd="0" presId="urn:microsoft.com/office/officeart/2005/8/layout/hList3"/>
    <dgm:cxn modelId="{40F22667-E1BF-4A84-A02E-34071101664C}" type="presOf" srcId="{C8A2FE7F-E0F2-478E-BBA2-9CFEE447B5DB}" destId="{C16F87E5-83DD-4525-8800-0F6B5CC5A6B1}" srcOrd="0" destOrd="0" presId="urn:microsoft.com/office/officeart/2005/8/layout/hList3"/>
    <dgm:cxn modelId="{87886A8C-9F33-4397-963D-05E4D27ED911}" srcId="{C8A2FE7F-E0F2-478E-BBA2-9CFEE447B5DB}" destId="{FB015677-0444-4309-99FC-D39FE5FEE508}" srcOrd="1" destOrd="0" parTransId="{5FF84481-A9EB-42C7-A327-A89C6632EFB6}" sibTransId="{8A072A38-9343-435E-B299-876E473F0121}"/>
    <dgm:cxn modelId="{86AE2DB3-99D5-4C20-B53A-8C0346A41A9F}" type="presParOf" srcId="{FD8BBC16-9A33-4869-9B78-046138322E8D}" destId="{C16F87E5-83DD-4525-8800-0F6B5CC5A6B1}" srcOrd="0" destOrd="0" presId="urn:microsoft.com/office/officeart/2005/8/layout/hList3"/>
    <dgm:cxn modelId="{AA85A2EA-807B-45A1-9AC2-BAA9A3363B6A}" type="presParOf" srcId="{FD8BBC16-9A33-4869-9B78-046138322E8D}" destId="{930186E7-4335-4D7F-84F8-88C86F9A8466}" srcOrd="1" destOrd="0" presId="urn:microsoft.com/office/officeart/2005/8/layout/hList3"/>
    <dgm:cxn modelId="{21354198-AD94-42C9-81EA-88D2F712E6D5}" type="presParOf" srcId="{930186E7-4335-4D7F-84F8-88C86F9A8466}" destId="{DF771E7D-6EDE-41C1-AE06-443C90FEC099}" srcOrd="0" destOrd="0" presId="urn:microsoft.com/office/officeart/2005/8/layout/hList3"/>
    <dgm:cxn modelId="{3D21FDE3-1774-4D02-920C-354CCCF0D604}" type="presParOf" srcId="{930186E7-4335-4D7F-84F8-88C86F9A8466}" destId="{76C290F8-3417-485F-A5BE-C1FAA4C47B3D}" srcOrd="1" destOrd="0" presId="urn:microsoft.com/office/officeart/2005/8/layout/hList3"/>
    <dgm:cxn modelId="{918AE244-4E71-4CAF-ABA1-882D568D0305}" type="presParOf" srcId="{930186E7-4335-4D7F-84F8-88C86F9A8466}" destId="{A1286E50-7BD3-4469-B041-B919466F3B72}" srcOrd="2" destOrd="0" presId="urn:microsoft.com/office/officeart/2005/8/layout/hList3"/>
    <dgm:cxn modelId="{AB12634F-E19B-4CA7-9541-C1D877AD57E1}" type="presParOf" srcId="{930186E7-4335-4D7F-84F8-88C86F9A8466}" destId="{602895A8-8D6C-470A-8DFC-7B6B39EF62A0}" srcOrd="3" destOrd="0" presId="urn:microsoft.com/office/officeart/2005/8/layout/hList3"/>
    <dgm:cxn modelId="{C7BE45CC-1911-4C93-B6C6-82C7C6D9F90F}" type="presParOf" srcId="{FD8BBC16-9A33-4869-9B78-046138322E8D}" destId="{5EAE8433-A71D-4D95-A28F-5CEA0FC2693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29181-7A3D-4A2D-A7FA-B668BBCB696D}" type="doc">
      <dgm:prSet loTypeId="urn:microsoft.com/office/officeart/2005/8/layout/hLis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D85C433-AF3C-4211-84B5-D1C4EB9493A2}">
      <dgm:prSet phldrT="[Text]" custT="1"/>
      <dgm:spPr>
        <a:solidFill>
          <a:srgbClr val="99003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 smtClean="0">
              <a:solidFill>
                <a:srgbClr val="FFFFFF"/>
              </a:solidFill>
              <a:latin typeface="Calibri" panose="020F0502020204030204" pitchFamily="34" charset="0"/>
            </a:rPr>
            <a:t>HRA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</a:rPr>
            <a:t>Established June 2002</a:t>
          </a:r>
          <a:endParaRPr lang="en-US" sz="2000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AB80911F-9E81-4E60-A9A1-554DDE6FA56D}" type="parTrans" cxnId="{84154629-47A7-4F5E-AAC3-065A6FCE028D}">
      <dgm:prSet/>
      <dgm:spPr/>
      <dgm:t>
        <a:bodyPr/>
        <a:lstStyle/>
        <a:p>
          <a:endParaRPr lang="en-US"/>
        </a:p>
      </dgm:t>
    </dgm:pt>
    <dgm:pt modelId="{42FA9F14-98B2-450F-AE90-1AAC1C91912D}" type="sibTrans" cxnId="{84154629-47A7-4F5E-AAC3-065A6FCE028D}">
      <dgm:prSet/>
      <dgm:spPr/>
      <dgm:t>
        <a:bodyPr/>
        <a:lstStyle/>
        <a:p>
          <a:endParaRPr lang="en-US"/>
        </a:p>
      </dgm:t>
    </dgm:pt>
    <dgm:pt modelId="{30C677EE-7CFD-4878-B125-582183433111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40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</a:t>
          </a:r>
          <a:endParaRPr lang="en-US" sz="20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07E8AB-1CBE-4C1E-AD43-116D06389930}" type="parTrans" cxnId="{7BF5480A-A8EB-43A4-98BA-710A5F633D7E}">
      <dgm:prSet/>
      <dgm:spPr/>
      <dgm:t>
        <a:bodyPr/>
        <a:lstStyle/>
        <a:p>
          <a:endParaRPr lang="en-US"/>
        </a:p>
      </dgm:t>
    </dgm:pt>
    <dgm:pt modelId="{138A410A-3667-4691-80AE-AE59DF164F2B}" type="sibTrans" cxnId="{7BF5480A-A8EB-43A4-98BA-710A5F633D7E}">
      <dgm:prSet/>
      <dgm:spPr/>
      <dgm:t>
        <a:bodyPr/>
        <a:lstStyle/>
        <a:p>
          <a:endParaRPr lang="en-US"/>
        </a:p>
      </dgm:t>
    </dgm:pt>
    <dgm:pt modelId="{53737C7B-027C-423B-8896-5F8017DC5F15}">
      <dgm:prSet phldrT="[Text]" custT="1"/>
      <dgm:spPr>
        <a:solidFill>
          <a:srgbClr val="6600CC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0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Reimbursement</a:t>
          </a:r>
          <a:endParaRPr lang="en-US" sz="20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295EF-BD68-4A50-A348-C32831F85D65}" type="parTrans" cxnId="{A924083A-5E7B-4640-8443-C6AFF7D5C23B}">
      <dgm:prSet/>
      <dgm:spPr/>
      <dgm:t>
        <a:bodyPr/>
        <a:lstStyle/>
        <a:p>
          <a:endParaRPr lang="en-US"/>
        </a:p>
      </dgm:t>
    </dgm:pt>
    <dgm:pt modelId="{C4B6F1D7-C258-4493-ADE0-B373A843181B}" type="sibTrans" cxnId="{A924083A-5E7B-4640-8443-C6AFF7D5C23B}">
      <dgm:prSet/>
      <dgm:spPr/>
      <dgm:t>
        <a:bodyPr/>
        <a:lstStyle/>
        <a:p>
          <a:endParaRPr lang="en-US"/>
        </a:p>
      </dgm:t>
    </dgm:pt>
    <dgm:pt modelId="{38CCA760-18F6-413F-9093-43E333EE4AFE}">
      <dgm:prSet phldrT="[Text]" custT="1"/>
      <dgm:spPr>
        <a:solidFill>
          <a:srgbClr val="0099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4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</a:p>
        <a:p>
          <a:r>
            <a:rPr lang="en-US" sz="24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Arrangement</a:t>
          </a:r>
          <a:endParaRPr lang="en-US" sz="24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C31EA8-213A-4C4D-AA20-DD8469014D04}" type="parTrans" cxnId="{3E018473-BDC0-421E-8379-742F531FF4C1}">
      <dgm:prSet/>
      <dgm:spPr/>
      <dgm:t>
        <a:bodyPr/>
        <a:lstStyle/>
        <a:p>
          <a:endParaRPr lang="en-US"/>
        </a:p>
      </dgm:t>
    </dgm:pt>
    <dgm:pt modelId="{12B21DB3-D064-4E5A-91E0-246F39AE3BA5}" type="sibTrans" cxnId="{3E018473-BDC0-421E-8379-742F531FF4C1}">
      <dgm:prSet/>
      <dgm:spPr/>
      <dgm:t>
        <a:bodyPr/>
        <a:lstStyle/>
        <a:p>
          <a:endParaRPr lang="en-US"/>
        </a:p>
      </dgm:t>
    </dgm:pt>
    <dgm:pt modelId="{71D33DFF-AA7B-4B12-BAAB-09C0160E5AA4}" type="pres">
      <dgm:prSet presAssocID="{BEB29181-7A3D-4A2D-A7FA-B668BBCB69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2D016-7B22-477A-B82B-DC6F920E0E67}" type="pres">
      <dgm:prSet presAssocID="{DD85C433-AF3C-4211-84B5-D1C4EB9493A2}" presName="roof" presStyleLbl="dkBgShp" presStyleIdx="0" presStyleCnt="2"/>
      <dgm:spPr/>
      <dgm:t>
        <a:bodyPr/>
        <a:lstStyle/>
        <a:p>
          <a:endParaRPr lang="en-US"/>
        </a:p>
      </dgm:t>
    </dgm:pt>
    <dgm:pt modelId="{35DF8A7A-5D89-4F8F-9B21-BDE9CFF59815}" type="pres">
      <dgm:prSet presAssocID="{DD85C433-AF3C-4211-84B5-D1C4EB9493A2}" presName="pillars" presStyleCnt="0"/>
      <dgm:spPr/>
    </dgm:pt>
    <dgm:pt modelId="{9F4ED7DE-E4CC-4896-AEA5-2886A116BB23}" type="pres">
      <dgm:prSet presAssocID="{DD85C433-AF3C-4211-84B5-D1C4EB9493A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A0A69-C49B-4BC1-A278-FD5EDD0FFC11}" type="pres">
      <dgm:prSet presAssocID="{53737C7B-027C-423B-8896-5F8017DC5F1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A5AF4-A0E7-4C72-8308-26834A9D741F}" type="pres">
      <dgm:prSet presAssocID="{38CCA760-18F6-413F-9093-43E333EE4AF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C742-E648-446E-BAAA-334BC77B3F53}" type="pres">
      <dgm:prSet presAssocID="{DD85C433-AF3C-4211-84B5-D1C4EB9493A2}" presName="base" presStyleLbl="dkBgShp" presStyleIdx="1" presStyleCnt="2"/>
      <dgm:spPr/>
    </dgm:pt>
  </dgm:ptLst>
  <dgm:cxnLst>
    <dgm:cxn modelId="{A924083A-5E7B-4640-8443-C6AFF7D5C23B}" srcId="{DD85C433-AF3C-4211-84B5-D1C4EB9493A2}" destId="{53737C7B-027C-423B-8896-5F8017DC5F15}" srcOrd="1" destOrd="0" parTransId="{C1E295EF-BD68-4A50-A348-C32831F85D65}" sibTransId="{C4B6F1D7-C258-4493-ADE0-B373A843181B}"/>
    <dgm:cxn modelId="{F7F9E87B-02FE-4FA9-80FE-A9CD87A34251}" type="presOf" srcId="{DD85C433-AF3C-4211-84B5-D1C4EB9493A2}" destId="{FE52D016-7B22-477A-B82B-DC6F920E0E67}" srcOrd="0" destOrd="0" presId="urn:microsoft.com/office/officeart/2005/8/layout/hList3"/>
    <dgm:cxn modelId="{C703FE7A-13F4-43E5-84F8-046C119D5DCC}" type="presOf" srcId="{30C677EE-7CFD-4878-B125-582183433111}" destId="{9F4ED7DE-E4CC-4896-AEA5-2886A116BB23}" srcOrd="0" destOrd="0" presId="urn:microsoft.com/office/officeart/2005/8/layout/hList3"/>
    <dgm:cxn modelId="{68EEFB6C-ED9F-4DDF-B36B-1889B49BE105}" type="presOf" srcId="{53737C7B-027C-423B-8896-5F8017DC5F15}" destId="{B61A0A69-C49B-4BC1-A278-FD5EDD0FFC11}" srcOrd="0" destOrd="0" presId="urn:microsoft.com/office/officeart/2005/8/layout/hList3"/>
    <dgm:cxn modelId="{84154629-47A7-4F5E-AAC3-065A6FCE028D}" srcId="{BEB29181-7A3D-4A2D-A7FA-B668BBCB696D}" destId="{DD85C433-AF3C-4211-84B5-D1C4EB9493A2}" srcOrd="0" destOrd="0" parTransId="{AB80911F-9E81-4E60-A9A1-554DDE6FA56D}" sibTransId="{42FA9F14-98B2-450F-AE90-1AAC1C91912D}"/>
    <dgm:cxn modelId="{10D4BD63-BD47-4B09-B79E-83B0B8349233}" type="presOf" srcId="{BEB29181-7A3D-4A2D-A7FA-B668BBCB696D}" destId="{71D33DFF-AA7B-4B12-BAAB-09C0160E5AA4}" srcOrd="0" destOrd="0" presId="urn:microsoft.com/office/officeart/2005/8/layout/hList3"/>
    <dgm:cxn modelId="{E3E625D4-294F-449F-A5B3-360B5A718231}" type="presOf" srcId="{38CCA760-18F6-413F-9093-43E333EE4AFE}" destId="{CEEA5AF4-A0E7-4C72-8308-26834A9D741F}" srcOrd="0" destOrd="0" presId="urn:microsoft.com/office/officeart/2005/8/layout/hList3"/>
    <dgm:cxn modelId="{3E018473-BDC0-421E-8379-742F531FF4C1}" srcId="{DD85C433-AF3C-4211-84B5-D1C4EB9493A2}" destId="{38CCA760-18F6-413F-9093-43E333EE4AFE}" srcOrd="2" destOrd="0" parTransId="{58C31EA8-213A-4C4D-AA20-DD8469014D04}" sibTransId="{12B21DB3-D064-4E5A-91E0-246F39AE3BA5}"/>
    <dgm:cxn modelId="{7BF5480A-A8EB-43A4-98BA-710A5F633D7E}" srcId="{DD85C433-AF3C-4211-84B5-D1C4EB9493A2}" destId="{30C677EE-7CFD-4878-B125-582183433111}" srcOrd="0" destOrd="0" parTransId="{5307E8AB-1CBE-4C1E-AD43-116D06389930}" sibTransId="{138A410A-3667-4691-80AE-AE59DF164F2B}"/>
    <dgm:cxn modelId="{85D8D43C-864B-4A48-988B-FD6DAEAB5812}" type="presParOf" srcId="{71D33DFF-AA7B-4B12-BAAB-09C0160E5AA4}" destId="{FE52D016-7B22-477A-B82B-DC6F920E0E67}" srcOrd="0" destOrd="0" presId="urn:microsoft.com/office/officeart/2005/8/layout/hList3"/>
    <dgm:cxn modelId="{D62E8206-AF8F-4EE1-8A43-125186F4F275}" type="presParOf" srcId="{71D33DFF-AA7B-4B12-BAAB-09C0160E5AA4}" destId="{35DF8A7A-5D89-4F8F-9B21-BDE9CFF59815}" srcOrd="1" destOrd="0" presId="urn:microsoft.com/office/officeart/2005/8/layout/hList3"/>
    <dgm:cxn modelId="{14ABEEA1-AB68-4BB2-826D-09BABC9BEBF4}" type="presParOf" srcId="{35DF8A7A-5D89-4F8F-9B21-BDE9CFF59815}" destId="{9F4ED7DE-E4CC-4896-AEA5-2886A116BB23}" srcOrd="0" destOrd="0" presId="urn:microsoft.com/office/officeart/2005/8/layout/hList3"/>
    <dgm:cxn modelId="{5FBBD833-B9F3-4203-8ACC-7E21DC2591F3}" type="presParOf" srcId="{35DF8A7A-5D89-4F8F-9B21-BDE9CFF59815}" destId="{B61A0A69-C49B-4BC1-A278-FD5EDD0FFC11}" srcOrd="1" destOrd="0" presId="urn:microsoft.com/office/officeart/2005/8/layout/hList3"/>
    <dgm:cxn modelId="{5A5D0170-6CF9-4797-BCC7-7ED2038A4290}" type="presParOf" srcId="{35DF8A7A-5D89-4F8F-9B21-BDE9CFF59815}" destId="{CEEA5AF4-A0E7-4C72-8308-26834A9D741F}" srcOrd="2" destOrd="0" presId="urn:microsoft.com/office/officeart/2005/8/layout/hList3"/>
    <dgm:cxn modelId="{395454E2-A1A5-47F6-BD1B-68B245EDCF45}" type="presParOf" srcId="{71D33DFF-AA7B-4B12-BAAB-09C0160E5AA4}" destId="{6BC5C742-E648-446E-BAAA-334BC77B3F5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16B01-7839-457E-9371-E0D3CBFA1E5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747FB-7A14-4310-B189-BED62E2524AB}">
      <dgm:prSet phldrT="[Text]" custT="1"/>
      <dgm:spPr>
        <a:solidFill>
          <a:srgbClr val="990033"/>
        </a:solidFill>
        <a:ln>
          <a:solidFill>
            <a:srgbClr val="FFFFFF"/>
          </a:solidFill>
        </a:ln>
      </dgm:spPr>
      <dgm:t>
        <a:bodyPr/>
        <a:lstStyle/>
        <a:p>
          <a:pPr algn="l"/>
          <a:r>
            <a:rPr lang="en-US" sz="2000" b="0" dirty="0" smtClean="0">
              <a:solidFill>
                <a:srgbClr val="FFFFFF"/>
              </a:solidFill>
              <a:latin typeface="Calibri" panose="020F0502020204030204" pitchFamily="34" charset="0"/>
            </a:rPr>
            <a:t>Contributions</a:t>
          </a:r>
        </a:p>
        <a:p>
          <a:pPr algn="l"/>
          <a:r>
            <a:rPr lang="en-US" sz="2000" b="0" dirty="0" smtClean="0">
              <a:solidFill>
                <a:srgbClr val="FFFFFF"/>
              </a:solidFill>
              <a:latin typeface="Calibri" panose="020F0502020204030204" pitchFamily="34" charset="0"/>
            </a:rPr>
            <a:t>Earnings</a:t>
          </a:r>
        </a:p>
        <a:p>
          <a:pPr algn="l"/>
          <a:r>
            <a:rPr lang="en-US" sz="2000" b="0" dirty="0" smtClean="0">
              <a:solidFill>
                <a:srgbClr val="FFFFFF"/>
              </a:solidFill>
              <a:latin typeface="Calibri" panose="020F0502020204030204" pitchFamily="34" charset="0"/>
            </a:rPr>
            <a:t>Withdrawals</a:t>
          </a:r>
          <a:endParaRPr lang="en-US" sz="2000" dirty="0">
            <a:solidFill>
              <a:srgbClr val="FFFFFF"/>
            </a:solidFill>
          </a:endParaRPr>
        </a:p>
      </dgm:t>
    </dgm:pt>
    <dgm:pt modelId="{C8FA43CE-49AA-4C5F-9894-60EF8A9D95CB}" type="parTrans" cxnId="{17C70C33-012B-49CA-B870-07E985203933}">
      <dgm:prSet/>
      <dgm:spPr/>
      <dgm:t>
        <a:bodyPr/>
        <a:lstStyle/>
        <a:p>
          <a:endParaRPr lang="en-US"/>
        </a:p>
      </dgm:t>
    </dgm:pt>
    <dgm:pt modelId="{596BF70E-AF94-4EC3-A6C4-8BA5074F2DA8}" type="sibTrans" cxnId="{17C70C33-012B-49CA-B870-07E985203933}">
      <dgm:prSet/>
      <dgm:spPr/>
      <dgm:t>
        <a:bodyPr/>
        <a:lstStyle/>
        <a:p>
          <a:endParaRPr lang="en-US"/>
        </a:p>
      </dgm:t>
    </dgm:pt>
    <dgm:pt modelId="{3AF0F1E5-A27C-4E94-96CB-6B8A8C8D867B}">
      <dgm:prSet phldrT="[Text]"/>
      <dgm:spPr>
        <a:solidFill>
          <a:srgbClr val="000066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u="sng" dirty="0" smtClean="0">
              <a:solidFill>
                <a:srgbClr val="FFC000"/>
              </a:solidFill>
              <a:latin typeface="Calibri" panose="020F0502020204030204" pitchFamily="34" charset="0"/>
            </a:rPr>
            <a:t>Income Replacement</a:t>
          </a:r>
          <a:endParaRPr lang="en-US" u="sng" dirty="0" smtClean="0">
            <a:solidFill>
              <a:srgbClr val="FFC000"/>
            </a:solidFill>
            <a:latin typeface="Calibri" panose="020F0502020204030204" pitchFamily="34" charset="0"/>
            <a:cs typeface="Arial" charset="0"/>
          </a:endParaRP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Pension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401(k)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457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401(a)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403(b)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IRA</a:t>
          </a:r>
        </a:p>
        <a:p>
          <a:r>
            <a:rPr lang="en-US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Roth</a:t>
          </a:r>
          <a:endParaRPr lang="en-US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0FF6DEA7-4B5B-4B93-AC60-CD64BE1734E0}" type="parTrans" cxnId="{DF2699BA-EFFB-4C53-A20A-A98B88FC8944}">
      <dgm:prSet/>
      <dgm:spPr/>
      <dgm:t>
        <a:bodyPr/>
        <a:lstStyle/>
        <a:p>
          <a:endParaRPr lang="en-US"/>
        </a:p>
      </dgm:t>
    </dgm:pt>
    <dgm:pt modelId="{4F9C0394-A020-4EFA-97EF-DF22E7C8F8F1}" type="sibTrans" cxnId="{DF2699BA-EFFB-4C53-A20A-A98B88FC8944}">
      <dgm:prSet/>
      <dgm:spPr/>
      <dgm:t>
        <a:bodyPr/>
        <a:lstStyle/>
        <a:p>
          <a:endParaRPr lang="en-US"/>
        </a:p>
      </dgm:t>
    </dgm:pt>
    <dgm:pt modelId="{4B23F4A0-AAC9-4D18-92EA-9BFA41C2B5A0}">
      <dgm:prSet phldrT="[Text]"/>
      <dgm:spPr>
        <a:solidFill>
          <a:srgbClr val="0099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b="0" u="none" dirty="0" smtClean="0">
              <a:solidFill>
                <a:srgbClr val="FFC000"/>
              </a:solidFill>
              <a:latin typeface="Calibri" panose="020F0502020204030204" pitchFamily="34" charset="0"/>
            </a:rPr>
            <a:t>Expense</a:t>
          </a:r>
          <a:r>
            <a:rPr lang="en-US" b="0" u="sng" dirty="0" smtClean="0">
              <a:solidFill>
                <a:srgbClr val="FFC000"/>
              </a:solidFill>
              <a:latin typeface="Calibri" panose="020F0502020204030204" pitchFamily="34" charset="0"/>
            </a:rPr>
            <a:t> Management</a:t>
          </a:r>
          <a:endParaRPr lang="en-US" b="0" u="sng" dirty="0" smtClean="0">
            <a:solidFill>
              <a:srgbClr val="FFC000"/>
            </a:solidFill>
            <a:latin typeface="Calibri" panose="020F0502020204030204" pitchFamily="34" charset="0"/>
            <a:cs typeface="Arial" charset="0"/>
          </a:endParaRPr>
        </a:p>
        <a:p>
          <a:r>
            <a:rPr lang="en-US" b="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Health Savings Account (HSA)</a:t>
          </a:r>
        </a:p>
        <a:p>
          <a:r>
            <a:rPr lang="en-US" b="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VEBA-funded HRA</a:t>
          </a:r>
          <a:endParaRPr lang="en-US" dirty="0">
            <a:solidFill>
              <a:srgbClr val="FFFFFF"/>
            </a:solidFill>
          </a:endParaRPr>
        </a:p>
      </dgm:t>
    </dgm:pt>
    <dgm:pt modelId="{44EE6962-21DE-470A-B48D-B6B2F4B2B6FE}" type="parTrans" cxnId="{03D658DB-1A40-491C-A367-5D7A6AD89F40}">
      <dgm:prSet/>
      <dgm:spPr/>
      <dgm:t>
        <a:bodyPr/>
        <a:lstStyle/>
        <a:p>
          <a:endParaRPr lang="en-US"/>
        </a:p>
      </dgm:t>
    </dgm:pt>
    <dgm:pt modelId="{B3E6C7AF-9321-4CEB-8482-D4D32A1511D8}" type="sibTrans" cxnId="{03D658DB-1A40-491C-A367-5D7A6AD89F40}">
      <dgm:prSet/>
      <dgm:spPr/>
      <dgm:t>
        <a:bodyPr/>
        <a:lstStyle/>
        <a:p>
          <a:endParaRPr lang="en-US"/>
        </a:p>
      </dgm:t>
    </dgm:pt>
    <dgm:pt modelId="{3387A267-560E-48C6-9A1C-54027A5F94BE}" type="pres">
      <dgm:prSet presAssocID="{0C816B01-7839-457E-9371-E0D3CBFA1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1F1F3-DD6B-4164-ABA4-6F99D4BFBD76}" type="pres">
      <dgm:prSet presAssocID="{C30747FB-7A14-4310-B189-BED62E2524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1579-4069-4F55-A289-B279A22F2E1C}" type="pres">
      <dgm:prSet presAssocID="{596BF70E-AF94-4EC3-A6C4-8BA5074F2DA8}" presName="sibTrans" presStyleCnt="0"/>
      <dgm:spPr/>
    </dgm:pt>
    <dgm:pt modelId="{3A613EAB-7821-4F70-9C5E-31547C4242B4}" type="pres">
      <dgm:prSet presAssocID="{3AF0F1E5-A27C-4E94-96CB-6B8A8C8D86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AFA3-3FC6-49FE-AF48-C035AF40075F}" type="pres">
      <dgm:prSet presAssocID="{4F9C0394-A020-4EFA-97EF-DF22E7C8F8F1}" presName="sibTrans" presStyleCnt="0"/>
      <dgm:spPr/>
    </dgm:pt>
    <dgm:pt modelId="{CCB87262-630E-4E24-B31F-EBF7A3E69D99}" type="pres">
      <dgm:prSet presAssocID="{4B23F4A0-AAC9-4D18-92EA-9BFA41C2B5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D5088-CE09-4201-B06E-F91B8AE7CBEB}" type="presOf" srcId="{C30747FB-7A14-4310-B189-BED62E2524AB}" destId="{9BF1F1F3-DD6B-4164-ABA4-6F99D4BFBD76}" srcOrd="0" destOrd="0" presId="urn:microsoft.com/office/officeart/2005/8/layout/hList6"/>
    <dgm:cxn modelId="{2A1D43EA-0333-4814-A0CC-1ABE160E6508}" type="presOf" srcId="{0C816B01-7839-457E-9371-E0D3CBFA1E53}" destId="{3387A267-560E-48C6-9A1C-54027A5F94BE}" srcOrd="0" destOrd="0" presId="urn:microsoft.com/office/officeart/2005/8/layout/hList6"/>
    <dgm:cxn modelId="{03D658DB-1A40-491C-A367-5D7A6AD89F40}" srcId="{0C816B01-7839-457E-9371-E0D3CBFA1E53}" destId="{4B23F4A0-AAC9-4D18-92EA-9BFA41C2B5A0}" srcOrd="2" destOrd="0" parTransId="{44EE6962-21DE-470A-B48D-B6B2F4B2B6FE}" sibTransId="{B3E6C7AF-9321-4CEB-8482-D4D32A1511D8}"/>
    <dgm:cxn modelId="{17C70C33-012B-49CA-B870-07E985203933}" srcId="{0C816B01-7839-457E-9371-E0D3CBFA1E53}" destId="{C30747FB-7A14-4310-B189-BED62E2524AB}" srcOrd="0" destOrd="0" parTransId="{C8FA43CE-49AA-4C5F-9894-60EF8A9D95CB}" sibTransId="{596BF70E-AF94-4EC3-A6C4-8BA5074F2DA8}"/>
    <dgm:cxn modelId="{BD1338AA-DB59-4010-92F9-77AC8FA97575}" type="presOf" srcId="{4B23F4A0-AAC9-4D18-92EA-9BFA41C2B5A0}" destId="{CCB87262-630E-4E24-B31F-EBF7A3E69D99}" srcOrd="0" destOrd="0" presId="urn:microsoft.com/office/officeart/2005/8/layout/hList6"/>
    <dgm:cxn modelId="{DF2699BA-EFFB-4C53-A20A-A98B88FC8944}" srcId="{0C816B01-7839-457E-9371-E0D3CBFA1E53}" destId="{3AF0F1E5-A27C-4E94-96CB-6B8A8C8D867B}" srcOrd="1" destOrd="0" parTransId="{0FF6DEA7-4B5B-4B93-AC60-CD64BE1734E0}" sibTransId="{4F9C0394-A020-4EFA-97EF-DF22E7C8F8F1}"/>
    <dgm:cxn modelId="{26F68834-1EBB-49DA-BFBC-0611F93265D8}" type="presOf" srcId="{3AF0F1E5-A27C-4E94-96CB-6B8A8C8D867B}" destId="{3A613EAB-7821-4F70-9C5E-31547C4242B4}" srcOrd="0" destOrd="0" presId="urn:microsoft.com/office/officeart/2005/8/layout/hList6"/>
    <dgm:cxn modelId="{65EAE6BC-877A-4264-9960-12E38336F9A1}" type="presParOf" srcId="{3387A267-560E-48C6-9A1C-54027A5F94BE}" destId="{9BF1F1F3-DD6B-4164-ABA4-6F99D4BFBD76}" srcOrd="0" destOrd="0" presId="urn:microsoft.com/office/officeart/2005/8/layout/hList6"/>
    <dgm:cxn modelId="{49F066BE-BC3A-4DB3-B2DB-06412F28ABEE}" type="presParOf" srcId="{3387A267-560E-48C6-9A1C-54027A5F94BE}" destId="{F2291579-4069-4F55-A289-B279A22F2E1C}" srcOrd="1" destOrd="0" presId="urn:microsoft.com/office/officeart/2005/8/layout/hList6"/>
    <dgm:cxn modelId="{4942CEA4-281E-4F69-9E1D-0F7C4745F8D1}" type="presParOf" srcId="{3387A267-560E-48C6-9A1C-54027A5F94BE}" destId="{3A613EAB-7821-4F70-9C5E-31547C4242B4}" srcOrd="2" destOrd="0" presId="urn:microsoft.com/office/officeart/2005/8/layout/hList6"/>
    <dgm:cxn modelId="{BFC7FE48-2F33-411F-8267-D4066186BD54}" type="presParOf" srcId="{3387A267-560E-48C6-9A1C-54027A5F94BE}" destId="{A9E9AFA3-3FC6-49FE-AF48-C035AF40075F}" srcOrd="3" destOrd="0" presId="urn:microsoft.com/office/officeart/2005/8/layout/hList6"/>
    <dgm:cxn modelId="{C7287238-C8D5-4C3C-A8FC-C02B3A39956B}" type="presParOf" srcId="{3387A267-560E-48C6-9A1C-54027A5F94BE}" destId="{CCB87262-630E-4E24-B31F-EBF7A3E69D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F87E5-83DD-4525-8800-0F6B5CC5A6B1}">
      <dsp:nvSpPr>
        <dsp:cNvPr id="0" name=""/>
        <dsp:cNvSpPr/>
      </dsp:nvSpPr>
      <dsp:spPr>
        <a:xfrm>
          <a:off x="0" y="0"/>
          <a:ext cx="6689710" cy="1120188"/>
        </a:xfrm>
        <a:prstGeom prst="rect">
          <a:avLst/>
        </a:prstGeom>
        <a:solidFill>
          <a:srgbClr val="9900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4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VEBA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Established 1928</a:t>
          </a:r>
          <a:endParaRPr lang="en-US" sz="20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>
        <a:off x="0" y="0"/>
        <a:ext cx="6689710" cy="1120188"/>
      </dsp:txXfrm>
    </dsp:sp>
    <dsp:sp modelId="{DF771E7D-6EDE-41C1-AE06-443C90FEC099}">
      <dsp:nvSpPr>
        <dsp:cNvPr id="0" name=""/>
        <dsp:cNvSpPr/>
      </dsp:nvSpPr>
      <dsp:spPr>
        <a:xfrm>
          <a:off x="374" y="1120188"/>
          <a:ext cx="1587499" cy="2352394"/>
        </a:xfrm>
        <a:prstGeom prst="rect">
          <a:avLst/>
        </a:prstGeom>
        <a:solidFill>
          <a:srgbClr val="000066">
            <a:alpha val="9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V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Voluntary</a:t>
          </a:r>
          <a:endParaRPr lang="en-US" sz="21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>
        <a:off x="374" y="1120188"/>
        <a:ext cx="1587499" cy="2352394"/>
      </dsp:txXfrm>
    </dsp:sp>
    <dsp:sp modelId="{76C290F8-3417-485F-A5BE-C1FAA4C47B3D}">
      <dsp:nvSpPr>
        <dsp:cNvPr id="0" name=""/>
        <dsp:cNvSpPr/>
      </dsp:nvSpPr>
      <dsp:spPr>
        <a:xfrm>
          <a:off x="1587874" y="1120188"/>
          <a:ext cx="1926462" cy="2352394"/>
        </a:xfrm>
        <a:prstGeom prst="rect">
          <a:avLst/>
        </a:prstGeom>
        <a:solidFill>
          <a:srgbClr val="0099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E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Employees</a:t>
          </a:r>
          <a:r>
            <a:rPr lang="en-US" sz="2100" kern="1200" dirty="0" smtClean="0">
              <a:latin typeface="Calibri" panose="020F0502020204030204" pitchFamily="34" charset="0"/>
            </a:rPr>
            <a:t>’</a:t>
          </a:r>
          <a:endParaRPr lang="en-US" sz="2100" kern="1200" dirty="0">
            <a:latin typeface="Calibri" panose="020F0502020204030204" pitchFamily="34" charset="0"/>
          </a:endParaRPr>
        </a:p>
      </dsp:txBody>
      <dsp:txXfrm>
        <a:off x="1587874" y="1120188"/>
        <a:ext cx="1926462" cy="2352394"/>
      </dsp:txXfrm>
    </dsp:sp>
    <dsp:sp modelId="{A1286E50-7BD3-4469-B041-B919466F3B72}">
      <dsp:nvSpPr>
        <dsp:cNvPr id="0" name=""/>
        <dsp:cNvSpPr/>
      </dsp:nvSpPr>
      <dsp:spPr>
        <a:xfrm>
          <a:off x="3534640" y="1119646"/>
          <a:ext cx="1587499" cy="2352394"/>
        </a:xfrm>
        <a:prstGeom prst="rect">
          <a:avLst/>
        </a:prstGeom>
        <a:solidFill>
          <a:srgbClr val="6600C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B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Beneficiary</a:t>
          </a:r>
          <a:endParaRPr lang="en-US" sz="21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>
        <a:off x="3534640" y="1119646"/>
        <a:ext cx="1587499" cy="2352394"/>
      </dsp:txXfrm>
    </dsp:sp>
    <dsp:sp modelId="{602895A8-8D6C-470A-8DFC-7B6B39EF62A0}">
      <dsp:nvSpPr>
        <dsp:cNvPr id="0" name=""/>
        <dsp:cNvSpPr/>
      </dsp:nvSpPr>
      <dsp:spPr>
        <a:xfrm>
          <a:off x="5101835" y="1120188"/>
          <a:ext cx="1587499" cy="2352394"/>
        </a:xfrm>
        <a:prstGeom prst="rect">
          <a:avLst/>
        </a:prstGeom>
        <a:solidFill>
          <a:srgbClr val="0099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rPr>
            <a:t>A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Association</a:t>
          </a:r>
          <a:endParaRPr lang="en-US" sz="21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>
        <a:off x="5101835" y="1120188"/>
        <a:ext cx="1587499" cy="2352394"/>
      </dsp:txXfrm>
    </dsp:sp>
    <dsp:sp modelId="{5EAE8433-A71D-4D95-A28F-5CEA0FC2693A}">
      <dsp:nvSpPr>
        <dsp:cNvPr id="0" name=""/>
        <dsp:cNvSpPr/>
      </dsp:nvSpPr>
      <dsp:spPr>
        <a:xfrm>
          <a:off x="0" y="3472582"/>
          <a:ext cx="6689710" cy="26137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2D016-7B22-477A-B82B-DC6F920E0E67}">
      <dsp:nvSpPr>
        <dsp:cNvPr id="0" name=""/>
        <dsp:cNvSpPr/>
      </dsp:nvSpPr>
      <dsp:spPr>
        <a:xfrm>
          <a:off x="0" y="0"/>
          <a:ext cx="5931008" cy="1066152"/>
        </a:xfrm>
        <a:prstGeom prst="rect">
          <a:avLst/>
        </a:prstGeom>
        <a:solidFill>
          <a:srgbClr val="9900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HRA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</a:rPr>
            <a:t>Established June 2002</a:t>
          </a:r>
          <a:endParaRPr lang="en-US" sz="20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>
        <a:off x="0" y="0"/>
        <a:ext cx="5931008" cy="1066152"/>
      </dsp:txXfrm>
    </dsp:sp>
    <dsp:sp modelId="{9F4ED7DE-E4CC-4896-AEA5-2886A116BB23}">
      <dsp:nvSpPr>
        <dsp:cNvPr id="0" name=""/>
        <dsp:cNvSpPr/>
      </dsp:nvSpPr>
      <dsp:spPr>
        <a:xfrm>
          <a:off x="2895" y="1066152"/>
          <a:ext cx="1975072" cy="223892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</a:t>
          </a:r>
          <a:endParaRPr lang="en-US" sz="2000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5" y="1066152"/>
        <a:ext cx="1975072" cy="2238920"/>
      </dsp:txXfrm>
    </dsp:sp>
    <dsp:sp modelId="{B61A0A69-C49B-4BC1-A278-FD5EDD0FFC11}">
      <dsp:nvSpPr>
        <dsp:cNvPr id="0" name=""/>
        <dsp:cNvSpPr/>
      </dsp:nvSpPr>
      <dsp:spPr>
        <a:xfrm>
          <a:off x="1977967" y="1066152"/>
          <a:ext cx="1975072" cy="2238920"/>
        </a:xfrm>
        <a:prstGeom prst="rect">
          <a:avLst/>
        </a:prstGeom>
        <a:solidFill>
          <a:srgbClr val="6600C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Reimbursement</a:t>
          </a:r>
          <a:endParaRPr lang="en-US" sz="2000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77967" y="1066152"/>
        <a:ext cx="1975072" cy="2238920"/>
      </dsp:txXfrm>
    </dsp:sp>
    <dsp:sp modelId="{CEEA5AF4-A0E7-4C72-8308-26834A9D741F}">
      <dsp:nvSpPr>
        <dsp:cNvPr id="0" name=""/>
        <dsp:cNvSpPr/>
      </dsp:nvSpPr>
      <dsp:spPr>
        <a:xfrm>
          <a:off x="3953040" y="1066152"/>
          <a:ext cx="1975072" cy="2238920"/>
        </a:xfrm>
        <a:prstGeom prst="rect">
          <a:avLst/>
        </a:prstGeom>
        <a:solidFill>
          <a:srgbClr val="0099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Arrangement</a:t>
          </a:r>
          <a:endParaRPr lang="en-US" sz="2400" kern="1200" dirty="0">
            <a:solidFill>
              <a:srgbClr val="FFFF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53040" y="1066152"/>
        <a:ext cx="1975072" cy="2238920"/>
      </dsp:txXfrm>
    </dsp:sp>
    <dsp:sp modelId="{6BC5C742-E648-446E-BAAA-334BC77B3F53}">
      <dsp:nvSpPr>
        <dsp:cNvPr id="0" name=""/>
        <dsp:cNvSpPr/>
      </dsp:nvSpPr>
      <dsp:spPr>
        <a:xfrm>
          <a:off x="0" y="3305073"/>
          <a:ext cx="5931008" cy="248768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1F1F3-DD6B-4164-ABA4-6F99D4BFBD76}">
      <dsp:nvSpPr>
        <dsp:cNvPr id="0" name=""/>
        <dsp:cNvSpPr/>
      </dsp:nvSpPr>
      <dsp:spPr>
        <a:xfrm rot="16200000">
          <a:off x="-984290" y="985006"/>
          <a:ext cx="3832225" cy="1862211"/>
        </a:xfrm>
        <a:prstGeom prst="flowChartManualOperation">
          <a:avLst/>
        </a:prstGeom>
        <a:solidFill>
          <a:srgbClr val="99003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FFFFFF"/>
              </a:solidFill>
              <a:latin typeface="Calibri" panose="020F0502020204030204" pitchFamily="34" charset="0"/>
            </a:rPr>
            <a:t>Contributions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FFFFFF"/>
              </a:solidFill>
              <a:latin typeface="Calibri" panose="020F0502020204030204" pitchFamily="34" charset="0"/>
            </a:rPr>
            <a:t>Earnings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FFFFFF"/>
              </a:solidFill>
              <a:latin typeface="Calibri" panose="020F0502020204030204" pitchFamily="34" charset="0"/>
            </a:rPr>
            <a:t>Withdrawals</a:t>
          </a:r>
          <a:endParaRPr lang="en-US" sz="2000" kern="1200" dirty="0">
            <a:solidFill>
              <a:srgbClr val="FFFFFF"/>
            </a:solidFill>
          </a:endParaRPr>
        </a:p>
      </dsp:txBody>
      <dsp:txXfrm rot="5400000">
        <a:off x="717" y="766444"/>
        <a:ext cx="1862211" cy="2299335"/>
      </dsp:txXfrm>
    </dsp:sp>
    <dsp:sp modelId="{3A613EAB-7821-4F70-9C5E-31547C4242B4}">
      <dsp:nvSpPr>
        <dsp:cNvPr id="0" name=""/>
        <dsp:cNvSpPr/>
      </dsp:nvSpPr>
      <dsp:spPr>
        <a:xfrm rot="16200000">
          <a:off x="1017587" y="985006"/>
          <a:ext cx="3832225" cy="1862211"/>
        </a:xfrm>
        <a:prstGeom prst="flowChartManualOperation">
          <a:avLst/>
        </a:prstGeom>
        <a:solidFill>
          <a:srgbClr val="000066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234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>
              <a:solidFill>
                <a:srgbClr val="FFC000"/>
              </a:solidFill>
              <a:latin typeface="Calibri" panose="020F0502020204030204" pitchFamily="34" charset="0"/>
            </a:rPr>
            <a:t>Income Replacement</a:t>
          </a:r>
          <a:endParaRPr lang="en-US" sz="1500" u="sng" kern="1200" dirty="0" smtClean="0">
            <a:solidFill>
              <a:srgbClr val="FFC000"/>
            </a:solidFill>
            <a:latin typeface="Calibri" panose="020F0502020204030204" pitchFamily="34" charset="0"/>
            <a:cs typeface="Arial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Pension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401(k)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457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401(a)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403(b)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IRA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Roth</a:t>
          </a:r>
          <a:endParaRPr lang="en-US" sz="1500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5400000">
        <a:off x="2002594" y="766444"/>
        <a:ext cx="1862211" cy="2299335"/>
      </dsp:txXfrm>
    </dsp:sp>
    <dsp:sp modelId="{CCB87262-630E-4E24-B31F-EBF7A3E69D99}">
      <dsp:nvSpPr>
        <dsp:cNvPr id="0" name=""/>
        <dsp:cNvSpPr/>
      </dsp:nvSpPr>
      <dsp:spPr>
        <a:xfrm rot="16200000">
          <a:off x="3019465" y="985006"/>
          <a:ext cx="3832225" cy="1862211"/>
        </a:xfrm>
        <a:prstGeom prst="flowChartManualOperation">
          <a:avLst/>
        </a:prstGeom>
        <a:solidFill>
          <a:srgbClr val="0099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234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u="none" kern="1200" dirty="0" smtClean="0">
              <a:solidFill>
                <a:srgbClr val="FFC000"/>
              </a:solidFill>
              <a:latin typeface="Calibri" panose="020F0502020204030204" pitchFamily="34" charset="0"/>
            </a:rPr>
            <a:t>Expense</a:t>
          </a:r>
          <a:r>
            <a:rPr lang="en-US" sz="1500" b="0" u="sng" kern="1200" dirty="0" smtClean="0">
              <a:solidFill>
                <a:srgbClr val="FFC000"/>
              </a:solidFill>
              <a:latin typeface="Calibri" panose="020F0502020204030204" pitchFamily="34" charset="0"/>
            </a:rPr>
            <a:t> Management</a:t>
          </a:r>
          <a:endParaRPr lang="en-US" sz="1500" b="0" u="sng" kern="1200" dirty="0" smtClean="0">
            <a:solidFill>
              <a:srgbClr val="FFC000"/>
            </a:solidFill>
            <a:latin typeface="Calibri" panose="020F0502020204030204" pitchFamily="34" charset="0"/>
            <a:cs typeface="Arial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Health Savings Account (HSA)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rPr>
            <a:t>VEBA-funded HRA</a:t>
          </a:r>
          <a:endParaRPr lang="en-US" sz="1500" kern="1200" dirty="0">
            <a:solidFill>
              <a:srgbClr val="FFFFFF"/>
            </a:solidFill>
          </a:endParaRPr>
        </a:p>
      </dsp:txBody>
      <dsp:txXfrm rot="5400000">
        <a:off x="4004472" y="766444"/>
        <a:ext cx="1862211" cy="229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t" anchorCtr="0" compatLnSpc="1">
            <a:prstTxWarp prst="textNoShape">
              <a:avLst/>
            </a:prstTxWarp>
          </a:bodyPr>
          <a:lstStyle>
            <a:lvl1pPr defTabSz="950913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b" anchorCtr="0" compatLnSpc="1">
            <a:prstTxWarp prst="textNoShape">
              <a:avLst/>
            </a:prstTxWarp>
          </a:bodyPr>
          <a:lstStyle>
            <a:lvl1pPr defTabSz="950913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0B1C3A65-9DC9-46DC-8305-C457BF05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124200" y="8855075"/>
            <a:ext cx="757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896" tIns="42948" rIns="85896" bIns="42948">
            <a:spAutoFit/>
          </a:bodyPr>
          <a:lstStyle/>
          <a:p>
            <a:pPr algn="ctr" defTabSz="850900">
              <a:lnSpc>
                <a:spcPct val="90000"/>
              </a:lnSpc>
            </a:pPr>
            <a:r>
              <a:rPr lang="en-US" sz="1200" b="0">
                <a:solidFill>
                  <a:schemeClr val="tx1"/>
                </a:solidFill>
                <a:latin typeface="Arial" charset="0"/>
              </a:rPr>
              <a:t>Page </a:t>
            </a:r>
            <a:fld id="{EF35D855-990D-4C9D-8BF3-DCCB08B07F4C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ctr" defTabSz="850900">
                <a:lnSpc>
                  <a:spcPct val="90000"/>
                </a:lnSpc>
              </a:pPr>
              <a:t>‹#›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5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t" anchorCtr="0" compatLnSpc="1">
            <a:prstTxWarp prst="textNoShape">
              <a:avLst/>
            </a:prstTxWarp>
          </a:bodyPr>
          <a:lstStyle>
            <a:lvl1pPr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b" anchorCtr="0" compatLnSpc="1">
            <a:prstTxWarp prst="textNoShape">
              <a:avLst/>
            </a:prstTxWarp>
          </a:bodyPr>
          <a:lstStyle>
            <a:lvl1pPr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8" tIns="0" rIns="19088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EF6B67-2855-4844-9931-A4483B445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124200" y="8855075"/>
            <a:ext cx="757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896" tIns="42948" rIns="85896" bIns="42948">
            <a:spAutoFit/>
          </a:bodyPr>
          <a:lstStyle/>
          <a:p>
            <a:pPr algn="ctr" defTabSz="850900">
              <a:lnSpc>
                <a:spcPct val="90000"/>
              </a:lnSpc>
            </a:pPr>
            <a:r>
              <a:rPr lang="en-US" sz="1200" b="0">
                <a:solidFill>
                  <a:schemeClr val="tx1"/>
                </a:solidFill>
                <a:latin typeface="Arial" charset="0"/>
              </a:rPr>
              <a:t>Page </a:t>
            </a:r>
            <a:fld id="{659F8291-A9A2-448E-8AB6-AFDCE4259232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ctr" defTabSz="850900">
                <a:lnSpc>
                  <a:spcPct val="90000"/>
                </a:lnSpc>
              </a:pPr>
              <a:t>‹#›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007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9" tIns="42948" rIns="90669" bIns="42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043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067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24A47-2B37-43BC-B9C8-9C08C02F8F9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10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31FC3-C139-4172-A31F-612BA2DB650B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47">
              <a:defRPr>
                <a:solidFill>
                  <a:schemeClr val="tx1"/>
                </a:solidFill>
                <a:latin typeface="Arial" charset="0"/>
              </a:defRPr>
            </a:lvl1pPr>
            <a:lvl2pPr marL="743726" indent="-286049" defTabSz="931247">
              <a:defRPr>
                <a:solidFill>
                  <a:schemeClr val="tx1"/>
                </a:solidFill>
                <a:latin typeface="Arial" charset="0"/>
              </a:defRPr>
            </a:lvl2pPr>
            <a:lvl3pPr marL="1144193" indent="-228838" defTabSz="931247">
              <a:defRPr>
                <a:solidFill>
                  <a:schemeClr val="tx1"/>
                </a:solidFill>
                <a:latin typeface="Arial" charset="0"/>
              </a:defRPr>
            </a:lvl3pPr>
            <a:lvl4pPr marL="1601871" indent="-228838" defTabSz="931247">
              <a:defRPr>
                <a:solidFill>
                  <a:schemeClr val="tx1"/>
                </a:solidFill>
                <a:latin typeface="Arial" charset="0"/>
              </a:defRPr>
            </a:lvl4pPr>
            <a:lvl5pPr marL="2059549" indent="-228838" defTabSz="931247">
              <a:defRPr>
                <a:solidFill>
                  <a:schemeClr val="tx1"/>
                </a:solidFill>
                <a:latin typeface="Arial" charset="0"/>
              </a:defRPr>
            </a:lvl5pPr>
            <a:lvl6pPr marL="2517227" indent="-228838" defTabSz="931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904" indent="-228838" defTabSz="931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582" indent="-228838" defTabSz="931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0260" indent="-228838" defTabSz="931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5E28318-ACC3-40DD-AFCD-68E76FEEC89D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58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F6B67-2855-4844-9931-A4483B445F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EAFB5-1265-4D73-BE29-B995838FDAD6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53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EAFB5-1265-4D73-BE29-B995838FDAD6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5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2700" y="6654800"/>
            <a:ext cx="9144000" cy="3683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5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eaLnBrk="1" hangingPunct="1">
              <a:defRPr/>
            </a:pPr>
            <a:fld id="{89E0EA4C-EA9B-45C3-A6EA-525C5CAE87C5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18895" y="5369164"/>
            <a:ext cx="6185086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VEBA/HRA 101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A New Innovative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96" y="1606922"/>
            <a:ext cx="8347075" cy="10287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Arial" charset="0"/>
              </a:rPr>
              <a:t>Triple Tax Advantage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6975812"/>
              </p:ext>
            </p:extLst>
          </p:nvPr>
        </p:nvGraphicFramePr>
        <p:xfrm>
          <a:off x="1476375" y="2720975"/>
          <a:ext cx="5867400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3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4447" y="1831937"/>
            <a:ext cx="8042276" cy="492032"/>
          </a:xfrm>
        </p:spPr>
        <p:txBody>
          <a:bodyPr/>
          <a:lstStyle/>
          <a:p>
            <a:r>
              <a:rPr lang="en-US" sz="4000" dirty="0" smtClean="0">
                <a:cs typeface="Arial" charset="0"/>
              </a:rPr>
              <a:t>What’s Possible with a VEBA?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54916" y="2829260"/>
            <a:ext cx="8042276" cy="389426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Fund post-employment premiums and expenses</a:t>
            </a:r>
          </a:p>
          <a:p>
            <a:pPr marL="1196975" lvl="2" indent="-514350">
              <a:buFont typeface="Wingdings" panose="05000000000000000000" pitchFamily="2" charset="2"/>
              <a:buChar char="ü"/>
            </a:pPr>
            <a:r>
              <a:rPr lang="en-US" dirty="0" smtClean="0">
                <a:cs typeface="Arial" charset="0"/>
              </a:rPr>
              <a:t>Retiree Medical Savings Accounts</a:t>
            </a:r>
          </a:p>
          <a:p>
            <a:r>
              <a:rPr lang="en-US" dirty="0" smtClean="0">
                <a:cs typeface="Arial" charset="0"/>
              </a:rPr>
              <a:t>Embed with High Deductible Health Plan for active employees</a:t>
            </a:r>
          </a:p>
          <a:p>
            <a:pPr marL="1196975" lvl="2" indent="-514350">
              <a:buFont typeface="Wingdings" panose="05000000000000000000" pitchFamily="2" charset="2"/>
              <a:buChar char="ü"/>
            </a:pPr>
            <a:r>
              <a:rPr lang="en-US" dirty="0" smtClean="0">
                <a:cs typeface="Arial" charset="0"/>
              </a:rPr>
              <a:t>Consumer Directed Health Care</a:t>
            </a:r>
          </a:p>
          <a:p>
            <a:r>
              <a:rPr lang="en-US" dirty="0" smtClean="0">
                <a:cs typeface="Arial" charset="0"/>
              </a:rPr>
              <a:t>Hold health care “reserves” for future medical expenditures</a:t>
            </a:r>
          </a:p>
          <a:p>
            <a:pPr marL="1196975" lvl="2" indent="-514350">
              <a:buFont typeface="Wingdings" panose="05000000000000000000" pitchFamily="2" charset="2"/>
              <a:buChar char="ü"/>
            </a:pPr>
            <a:r>
              <a:rPr lang="en-US" dirty="0" smtClean="0">
                <a:cs typeface="Arial" charset="0"/>
              </a:rPr>
              <a:t>GASB 45 pre-funding</a:t>
            </a:r>
          </a:p>
          <a:p>
            <a:pPr marL="1196975" lvl="2" indent="-514350">
              <a:buFont typeface="Wingdings" panose="05000000000000000000" pitchFamily="2" charset="2"/>
              <a:buChar char="ü"/>
            </a:pPr>
            <a:r>
              <a:rPr lang="en-US" dirty="0" smtClean="0">
                <a:cs typeface="Arial" charset="0"/>
              </a:rPr>
              <a:t>Self-funded plan reserves</a:t>
            </a:r>
          </a:p>
        </p:txBody>
      </p:sp>
    </p:spTree>
    <p:extLst>
      <p:ext uri="{BB962C8B-B14F-4D97-AF65-F5344CB8AC3E}">
        <p14:creationId xmlns:p14="http://schemas.microsoft.com/office/powerpoint/2010/main" val="24670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81" y="1766345"/>
            <a:ext cx="8042276" cy="469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cs typeface="Arial" charset="0"/>
              </a:rPr>
              <a:t>Qualified Reimbursable Expenses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4446" y="2789669"/>
            <a:ext cx="8534400" cy="3535828"/>
          </a:xfrm>
        </p:spPr>
        <p:txBody>
          <a:bodyPr>
            <a:normAutofit/>
          </a:bodyPr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 dirty="0" smtClean="0">
                <a:cs typeface="Arial" charset="0"/>
              </a:rPr>
              <a:t>Qualified Expenses Reimbursed from Participant Account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400" dirty="0" smtClean="0">
                <a:cs typeface="Arial" charset="0"/>
              </a:rPr>
              <a:t>Most Legitimate Expenses for Active Employees and Post-Employment Participants (See IRS Publication 502):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cs typeface="Arial" charset="0"/>
              </a:rPr>
              <a:t>Non-Insured Medical and Dental Expenses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cs typeface="Arial" charset="0"/>
              </a:rPr>
              <a:t>Prescription Drugs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cs typeface="Arial" charset="0"/>
              </a:rPr>
              <a:t>Chiropractic, Acupuncture, Alternative Remedies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cs typeface="Arial" charset="0"/>
              </a:rPr>
              <a:t>Eye Glasses, Contact Lenses, and Supplies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9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81" y="1766345"/>
            <a:ext cx="8042276" cy="469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cs typeface="Arial" charset="0"/>
              </a:rPr>
              <a:t>Qualified Reimbursable Expenses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37477" y="2864973"/>
            <a:ext cx="8534400" cy="28043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cs typeface="Arial" charset="0"/>
              </a:rPr>
              <a:t>Post-Employment Insurance Premiums: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Medical, Dental &amp; Vision – Post-Employment COBRA and Retiree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Medicare Parts B &amp; D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Medicare Advantage Plans (Part C)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Medicare Supplement Plans – </a:t>
            </a:r>
            <a:r>
              <a:rPr lang="en-US" sz="2000" dirty="0" err="1" smtClean="0">
                <a:cs typeface="Arial" charset="0"/>
              </a:rPr>
              <a:t>Medigap</a:t>
            </a:r>
            <a:r>
              <a:rPr lang="en-US" sz="2000" dirty="0" smtClean="0">
                <a:cs typeface="Arial" charset="0"/>
              </a:rPr>
              <a:t> Coverage (HRA only)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Qualified Long-Term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4351" y="1845534"/>
            <a:ext cx="8042276" cy="419100"/>
          </a:xfrm>
        </p:spPr>
        <p:txBody>
          <a:bodyPr/>
          <a:lstStyle/>
          <a:p>
            <a:r>
              <a:rPr lang="en-US" sz="4000" dirty="0" smtClean="0">
                <a:cs typeface="Arial" charset="0"/>
              </a:rPr>
              <a:t>Funding Sources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Arial" charset="0"/>
              </a:rPr>
              <a:t>Fringe Contributions</a:t>
            </a:r>
          </a:p>
          <a:p>
            <a:r>
              <a:rPr lang="en-US" sz="2400" dirty="0" smtClean="0">
                <a:cs typeface="Arial" charset="0"/>
              </a:rPr>
              <a:t>Function of Future Wage Increases</a:t>
            </a:r>
          </a:p>
          <a:p>
            <a:r>
              <a:rPr lang="en-US" sz="2400" dirty="0" smtClean="0">
                <a:cs typeface="Arial" charset="0"/>
              </a:rPr>
              <a:t>Recapture Strategies</a:t>
            </a:r>
          </a:p>
          <a:p>
            <a:pPr lvl="1"/>
            <a:r>
              <a:rPr lang="en-US" sz="2000" dirty="0" smtClean="0">
                <a:cs typeface="Arial" charset="0"/>
              </a:rPr>
              <a:t>Mandatory Employee Contributions</a:t>
            </a:r>
          </a:p>
          <a:p>
            <a:pPr lvl="1"/>
            <a:r>
              <a:rPr lang="en-US" sz="2000" dirty="0" smtClean="0">
                <a:cs typeface="Arial" charset="0"/>
              </a:rPr>
              <a:t>Accrued Sick/Vacation Time</a:t>
            </a:r>
          </a:p>
          <a:p>
            <a:pPr lvl="1"/>
            <a:r>
              <a:rPr lang="en-US" sz="2000" dirty="0" smtClean="0">
                <a:cs typeface="Arial" charset="0"/>
              </a:rPr>
              <a:t>Employee Contributions to Other Benefit Plans</a:t>
            </a:r>
          </a:p>
          <a:p>
            <a:pPr lvl="1"/>
            <a:r>
              <a:rPr lang="en-US" sz="2000" dirty="0" smtClean="0">
                <a:cs typeface="Arial" charset="0"/>
              </a:rPr>
              <a:t>Participation in High Deductible Health Plan (HDHP)</a:t>
            </a:r>
          </a:p>
        </p:txBody>
      </p:sp>
      <p:pic>
        <p:nvPicPr>
          <p:cNvPr id="1026" name="Picture 2" descr="C:\Users\SPlayman\AppData\Local\Microsoft\Windows\Temporary Internet Files\Content.IE5\0670J2IO\MP9003155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65" y="3462020"/>
            <a:ext cx="2402490" cy="1741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60" y="1727203"/>
            <a:ext cx="8228012" cy="584200"/>
          </a:xfrm>
        </p:spPr>
        <p:txBody>
          <a:bodyPr/>
          <a:lstStyle/>
          <a:p>
            <a:r>
              <a:rPr lang="en-US" sz="4000" dirty="0" smtClean="0"/>
              <a:t>Who is a good prospect?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5340595" cy="2420471"/>
          </a:xfrm>
        </p:spPr>
        <p:txBody>
          <a:bodyPr/>
          <a:lstStyle/>
          <a:p>
            <a:r>
              <a:rPr lang="en-US" dirty="0" smtClean="0"/>
              <a:t>Municipalities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Universities</a:t>
            </a:r>
          </a:p>
          <a:p>
            <a:r>
              <a:rPr lang="en-US" dirty="0" smtClean="0"/>
              <a:t>Taft Hartley </a:t>
            </a:r>
            <a:r>
              <a:rPr lang="en-US" i="1" dirty="0" smtClean="0"/>
              <a:t>(love the idea that employer can’t take it away)</a:t>
            </a:r>
            <a:endParaRPr lang="en-US" i="1" dirty="0"/>
          </a:p>
        </p:txBody>
      </p:sp>
      <p:pic>
        <p:nvPicPr>
          <p:cNvPr id="1029" name="Picture 5" descr="C:\Users\SPlayman\AppData\Local\Microsoft\Windows\Temporary Internet Files\Content.IE5\RZT4JCVO\MP9004228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551">
            <a:off x="5223766" y="3526746"/>
            <a:ext cx="3563082" cy="2377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2051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2" y="1601094"/>
            <a:ext cx="6713538" cy="1219200"/>
          </a:xfrm>
        </p:spPr>
        <p:txBody>
          <a:bodyPr/>
          <a:lstStyle/>
          <a:p>
            <a:r>
              <a:rPr lang="en-US" sz="4000" dirty="0" smtClean="0"/>
              <a:t>Contact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939" y="3237585"/>
            <a:ext cx="5203115" cy="25710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David Ritchie</a:t>
            </a:r>
          </a:p>
          <a:p>
            <a:pPr marL="0" indent="0">
              <a:buNone/>
            </a:pPr>
            <a:r>
              <a:rPr lang="en-US" dirty="0" smtClean="0"/>
              <a:t>VP of VEBA Sales</a:t>
            </a:r>
          </a:p>
          <a:p>
            <a:pPr marL="0" indent="0">
              <a:buNone/>
            </a:pPr>
            <a:r>
              <a:rPr lang="en-US" dirty="0" smtClean="0"/>
              <a:t>BPAS</a:t>
            </a:r>
          </a:p>
          <a:p>
            <a:pPr marL="0" indent="0">
              <a:buNone/>
            </a:pPr>
            <a:r>
              <a:rPr lang="en-US" dirty="0" smtClean="0"/>
              <a:t>425.330.5990</a:t>
            </a:r>
          </a:p>
          <a:p>
            <a:pPr marL="0" indent="0">
              <a:buNone/>
            </a:pPr>
            <a:r>
              <a:rPr lang="en-US" dirty="0" smtClean="0"/>
              <a:t>dritchie@bpas.com</a:t>
            </a:r>
            <a:endParaRPr lang="en-US" dirty="0"/>
          </a:p>
        </p:txBody>
      </p:sp>
      <p:pic>
        <p:nvPicPr>
          <p:cNvPr id="307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27" y="2743200"/>
            <a:ext cx="4163210" cy="3810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VEBA Applications</a:t>
            </a:r>
          </a:p>
          <a:p>
            <a:r>
              <a:rPr lang="en-US" dirty="0" smtClean="0"/>
              <a:t>GASB 45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24" y="3688491"/>
            <a:ext cx="2376119" cy="244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7840" y="1614337"/>
            <a:ext cx="8042276" cy="9574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0" kern="0" dirty="0" smtClean="0"/>
              <a:t>Code Section 501(c)(9)</a:t>
            </a:r>
          </a:p>
          <a:p>
            <a:pPr>
              <a:defRPr/>
            </a:pPr>
            <a:endParaRPr lang="en-US" sz="4000" b="0" kern="0" dirty="0" smtClean="0"/>
          </a:p>
          <a:p>
            <a:pPr>
              <a:defRPr/>
            </a:pPr>
            <a:endParaRPr lang="en-US" sz="4000" b="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866790" y="2852568"/>
            <a:ext cx="6689710" cy="4070738"/>
            <a:chOff x="1665183" y="2700168"/>
            <a:chExt cx="5600940" cy="4070738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54275419"/>
                </p:ext>
              </p:extLst>
            </p:nvPr>
          </p:nvGraphicFramePr>
          <p:xfrm>
            <a:off x="1665183" y="2700168"/>
            <a:ext cx="5600940" cy="37339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724025" y="6124575"/>
              <a:ext cx="548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Tax-Exempt Employee Benefits Trust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0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515030"/>
            <a:ext cx="6889750" cy="1219200"/>
          </a:xfrm>
        </p:spPr>
        <p:txBody>
          <a:bodyPr/>
          <a:lstStyle/>
          <a:p>
            <a:r>
              <a:rPr lang="en-US" sz="4000" dirty="0" smtClean="0"/>
              <a:t>What is a VEBA?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5" y="2804311"/>
            <a:ext cx="8107363" cy="3683000"/>
          </a:xfrm>
        </p:spPr>
        <p:txBody>
          <a:bodyPr>
            <a:normAutofit/>
          </a:bodyPr>
          <a:lstStyle/>
          <a:p>
            <a:r>
              <a:rPr lang="en-US" dirty="0" smtClean="0"/>
              <a:t>A tax-exempt irrevocable trust arrangement</a:t>
            </a:r>
          </a:p>
          <a:p>
            <a:r>
              <a:rPr lang="en-US" dirty="0" smtClean="0"/>
              <a:t>Funds deposited by the employer on behalf of the employee</a:t>
            </a:r>
          </a:p>
          <a:p>
            <a:r>
              <a:rPr lang="en-US" dirty="0" smtClean="0"/>
              <a:t>Funds may be used to pay for current or future out-of-pocket health-care-related expenses </a:t>
            </a:r>
          </a:p>
          <a:p>
            <a:r>
              <a:rPr lang="en-US" dirty="0" smtClean="0"/>
              <a:t>Timing and ability to access funds always based on the bargaining agreement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825065"/>
            <a:ext cx="8042276" cy="495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Rev. Rul. 2002-41 &amp; Notice 2002-45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14548" y="2820501"/>
            <a:ext cx="5975352" cy="3616352"/>
            <a:chOff x="1657349" y="2820501"/>
            <a:chExt cx="5133975" cy="3616352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564859078"/>
                </p:ext>
              </p:extLst>
            </p:nvPr>
          </p:nvGraphicFramePr>
          <p:xfrm>
            <a:off x="1676400" y="2820501"/>
            <a:ext cx="5095875" cy="35538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57349" y="6036743"/>
              <a:ext cx="5133975" cy="400110"/>
            </a:xfrm>
            <a:prstGeom prst="rect">
              <a:avLst/>
            </a:prstGeom>
            <a:noFill/>
            <a:ln w="12700" cmpd="dbl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Individual Medical Reimbursement Accounts</a:t>
              </a:r>
              <a:endPara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2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1527021"/>
            <a:ext cx="6889750" cy="1219200"/>
          </a:xfrm>
        </p:spPr>
        <p:txBody>
          <a:bodyPr/>
          <a:lstStyle/>
          <a:p>
            <a:r>
              <a:rPr lang="en-US" sz="4000" dirty="0" smtClean="0"/>
              <a:t>What is an HRA?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02" y="2930114"/>
            <a:ext cx="6779148" cy="3263900"/>
          </a:xfrm>
        </p:spPr>
        <p:txBody>
          <a:bodyPr/>
          <a:lstStyle/>
          <a:p>
            <a:r>
              <a:rPr lang="en-US" dirty="0" smtClean="0"/>
              <a:t>Account-based health plan</a:t>
            </a:r>
          </a:p>
          <a:p>
            <a:r>
              <a:rPr lang="en-US" dirty="0" smtClean="0"/>
              <a:t>Participants use HRA funds to cover qualified health-care expenses and premiums</a:t>
            </a:r>
          </a:p>
          <a:p>
            <a:r>
              <a:rPr lang="en-US" dirty="0" smtClean="0"/>
              <a:t>Employer contributions, earnings, and withdrawals (claims) are exempt from taxes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29" y="4191000"/>
            <a:ext cx="2580296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14" y="1333299"/>
            <a:ext cx="9053511" cy="1461001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cs typeface="Arial" charset="0"/>
              </a:rPr>
              <a:t>Two Separate Pieces </a:t>
            </a:r>
            <a:r>
              <a:rPr lang="en-US" sz="4000" dirty="0"/>
              <a:t>Must Work </a:t>
            </a:r>
            <a:r>
              <a:rPr lang="en-US" sz="4000" dirty="0" smtClean="0"/>
              <a:t>Together</a:t>
            </a:r>
            <a:endParaRPr lang="en-US" sz="4000" dirty="0" smtClean="0">
              <a:cs typeface="Arial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780114" y="3067943"/>
            <a:ext cx="2191758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3600" b="0" u="sng" dirty="0">
                <a:solidFill>
                  <a:srgbClr val="CC0000"/>
                </a:solidFill>
                <a:latin typeface="Calibri" panose="020F0502020204030204" pitchFamily="34" charset="0"/>
              </a:rPr>
              <a:t>HRA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Rev</a:t>
            </a: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. Rul. 2002-41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Notice 2002-45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Rev. Rul. 2005-24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Rev. Rul. 2006-36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Notice 2010-38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Notice 2010-59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Rev. Rul. 2010-23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432" y="3073903"/>
            <a:ext cx="206658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600" b="0" u="sng" dirty="0" smtClean="0">
                <a:solidFill>
                  <a:srgbClr val="FF9900"/>
                </a:solidFill>
                <a:latin typeface="Calibri" panose="020F0502020204030204" pitchFamily="34" charset="0"/>
              </a:rPr>
              <a:t>VEBA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IRC Section 501(c)(9)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</a:rPr>
              <a:t>Funding Source for Participant Accounts</a:t>
            </a:r>
          </a:p>
          <a:p>
            <a:pPr algn="ctr">
              <a:defRPr/>
            </a:pPr>
            <a:endParaRPr lang="en-US" sz="3600" b="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2013" y="3140623"/>
            <a:ext cx="4300152" cy="2618315"/>
            <a:chOff x="1659585" y="3143249"/>
            <a:chExt cx="5169756" cy="31478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73354_437729946319952_759109475_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585" y="3143249"/>
              <a:ext cx="5169756" cy="314780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 rot="20665098">
              <a:off x="3237657" y="5098844"/>
              <a:ext cx="1025352" cy="481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VEBA</a:t>
              </a:r>
              <a:endParaRPr lang="en-US" sz="2000" b="0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623991">
              <a:off x="4977264" y="4627540"/>
              <a:ext cx="1122325" cy="400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HRA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7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veba300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56" r="1556"/>
          <a:stretch>
            <a:fillRect/>
          </a:stretch>
        </p:blipFill>
        <p:spPr>
          <a:xfrm>
            <a:off x="236667" y="1667490"/>
            <a:ext cx="6368528" cy="477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subTitle" idx="4294967295"/>
          </p:nvPr>
        </p:nvSpPr>
        <p:spPr>
          <a:xfrm>
            <a:off x="6734288" y="2081752"/>
            <a:ext cx="2248349" cy="19631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VEBA </a:t>
            </a:r>
          </a:p>
          <a:p>
            <a:pPr marL="0" indent="0" algn="ctr">
              <a:buNone/>
            </a:pPr>
            <a:r>
              <a:rPr lang="en-US" sz="3200" dirty="0" smtClean="0"/>
              <a:t>Applications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525788"/>
            <a:ext cx="688975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Arial" charset="0"/>
              </a:rPr>
              <a:t>VEBA Characteristics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6442" y="2899186"/>
            <a:ext cx="8229600" cy="351237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Separate legal entity 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Irrevocable  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Assets protected from creditors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Can fund Health Reimbursement Arrangement (HRA) individual accounts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Directed investments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Triple-dip tax-advantaged accounts</a:t>
            </a:r>
            <a:endParaRPr lang="en-US" sz="2400" dirty="0" smtClean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1|1|1|1|1|1|1|1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1|1|1|1|1|1|1|1|1|1"/>
</p:tagLst>
</file>

<file path=ppt/theme/theme1.xml><?xml version="1.0" encoding="utf-8"?>
<a:theme xmlns:a="http://schemas.openxmlformats.org/drawingml/2006/main" name="PPP_SABST_TXT_Railing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1490494590</TotalTime>
  <Pages>2</Pages>
  <Words>441</Words>
  <Application>Microsoft Office PowerPoint</Application>
  <PresentationFormat>On-screen Show (4:3)</PresentationFormat>
  <Paragraphs>124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PPP_SABST_TXT_Railing</vt:lpstr>
      <vt:lpstr>PowerPoint Presentation</vt:lpstr>
      <vt:lpstr>Today’s Agenda</vt:lpstr>
      <vt:lpstr>PowerPoint Presentation</vt:lpstr>
      <vt:lpstr>What is a VEBA?</vt:lpstr>
      <vt:lpstr>Rev. Rul. 2002-41 &amp; Notice 2002-45</vt:lpstr>
      <vt:lpstr>What is an HRA?</vt:lpstr>
      <vt:lpstr>Two Separate Pieces Must Work Together</vt:lpstr>
      <vt:lpstr>PowerPoint Presentation</vt:lpstr>
      <vt:lpstr>VEBA Characteristics</vt:lpstr>
      <vt:lpstr>Triple Tax Advantage</vt:lpstr>
      <vt:lpstr>What’s Possible with a VEBA?</vt:lpstr>
      <vt:lpstr>Qualified Reimbursable Expenses</vt:lpstr>
      <vt:lpstr>Qualified Reimbursable Expenses</vt:lpstr>
      <vt:lpstr>Funding Sources</vt:lpstr>
      <vt:lpstr>Who is a good prospect?</vt:lpstr>
      <vt:lpstr>Questions? 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RoseannVeltri</dc:creator>
  <cp:lastModifiedBy>Susie Playman</cp:lastModifiedBy>
  <cp:revision>598</cp:revision>
  <cp:lastPrinted>2003-11-25T16:40:00Z</cp:lastPrinted>
  <dcterms:created xsi:type="dcterms:W3CDTF">1998-07-20T14:43:14Z</dcterms:created>
  <dcterms:modified xsi:type="dcterms:W3CDTF">2014-05-28T21:43:40Z</dcterms:modified>
</cp:coreProperties>
</file>