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6"/>
  </p:notesMasterIdLst>
  <p:sldIdLst>
    <p:sldId id="257" r:id="rId2"/>
    <p:sldId id="291" r:id="rId3"/>
    <p:sldId id="282" r:id="rId4"/>
    <p:sldId id="293" r:id="rId5"/>
    <p:sldId id="284" r:id="rId6"/>
    <p:sldId id="285" r:id="rId7"/>
    <p:sldId id="286" r:id="rId8"/>
    <p:sldId id="287" r:id="rId9"/>
    <p:sldId id="271" r:id="rId10"/>
    <p:sldId id="290" r:id="rId11"/>
    <p:sldId id="263" r:id="rId12"/>
    <p:sldId id="264" r:id="rId13"/>
    <p:sldId id="267" r:id="rId14"/>
    <p:sldId id="270" r:id="rId15"/>
    <p:sldId id="268" r:id="rId16"/>
    <p:sldId id="265" r:id="rId17"/>
    <p:sldId id="281" r:id="rId18"/>
    <p:sldId id="289" r:id="rId19"/>
    <p:sldId id="276" r:id="rId20"/>
    <p:sldId id="278" r:id="rId21"/>
    <p:sldId id="279" r:id="rId22"/>
    <p:sldId id="280" r:id="rId23"/>
    <p:sldId id="294" r:id="rId24"/>
    <p:sldId id="295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589C36"/>
    <a:srgbClr val="000099"/>
    <a:srgbClr val="FF660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489" autoAdjust="0"/>
    <p:restoredTop sz="90929"/>
  </p:normalViewPr>
  <p:slideViewPr>
    <p:cSldViewPr>
      <p:cViewPr varScale="1">
        <p:scale>
          <a:sx n="82" d="100"/>
          <a:sy n="82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CFDA74B-395A-4B14-889A-D0D55BD49264}" type="datetimeFigureOut">
              <a:rPr lang="en-US"/>
              <a:pPr>
                <a:defRPr/>
              </a:pPr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E5E059C-2DDE-4BE6-838E-E86C09E9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54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4936EC-037C-4D80-A61A-74A7747375DD}" type="slidenum">
              <a:rPr lang="en-US" altLang="en-US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When there is no activity for the period selected the graph will reflect zero activity</a:t>
            </a:r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21D23-1978-4A00-8936-7DF4C2F061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520DA-9BF4-4E9B-B0F1-5749C4AA39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r>
              <a:rPr lang="en-US" altLang="en-US" dirty="0" smtClean="0"/>
              <a:t>New look and feel of website for q2 2015, includes</a:t>
            </a:r>
          </a:p>
          <a:p>
            <a:r>
              <a:rPr lang="en-US" altLang="en-US" dirty="0" smtClean="0"/>
              <a:t>Targeted messaging</a:t>
            </a:r>
          </a:p>
          <a:p>
            <a:r>
              <a:rPr lang="en-US" altLang="en-US" dirty="0" smtClean="0"/>
              <a:t>more personalized info on future savings,</a:t>
            </a:r>
          </a:p>
          <a:p>
            <a:r>
              <a:rPr lang="en-US" altLang="en-US" dirty="0" smtClean="0"/>
              <a:t>Thermometer showing where you are in relation to the amount you have saved</a:t>
            </a:r>
          </a:p>
          <a:p>
            <a:r>
              <a:rPr lang="en-US" altLang="en-US" dirty="0" smtClean="0"/>
              <a:t>Giving pa tools how well are they doing toward their goal before it’s too late</a:t>
            </a:r>
          </a:p>
          <a:p>
            <a:r>
              <a:rPr lang="en-US" altLang="en-US" dirty="0" smtClean="0"/>
              <a:t>How successful are they</a:t>
            </a:r>
          </a:p>
          <a:p>
            <a:r>
              <a:rPr lang="en-US" altLang="en-US" dirty="0" smtClean="0"/>
              <a:t>                 </a:t>
            </a:r>
          </a:p>
          <a:p>
            <a:r>
              <a:rPr lang="en-US" altLang="en-US" dirty="0" smtClean="0"/>
              <a:t>                Beneficiary designation (absence of)  - TALKING POINT</a:t>
            </a:r>
          </a:p>
          <a:p>
            <a:r>
              <a:rPr lang="en-US" altLang="en-US" dirty="0" smtClean="0"/>
              <a:t> </a:t>
            </a:r>
          </a:p>
          <a:p>
            <a:r>
              <a:rPr lang="en-US" altLang="en-US" dirty="0" smtClean="0"/>
              <a:t>Mobile app will require email to access  - TALKING POINT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Still in planning and discussion stages</a:t>
            </a:r>
          </a:p>
          <a:p>
            <a:r>
              <a:rPr lang="en-US" altLang="en-US" dirty="0" smtClean="0"/>
              <a:t>Home page being re-designed to provide participant specific messaging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5FABFE-60E2-47F9-A93D-3CBF04D46E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FCB85-588C-4874-AD00-9E7C5B2DBC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6D8B4B-5D48-4FDD-BEFA-F30825D5F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D4DA-3B10-43B7-AA8B-12529C44C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8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B508-2078-4FCD-A6CE-812F0C5C2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4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71188-0E36-4D54-AE43-A4752CB2C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8E0-6C27-4C84-A914-A12B61424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79BF-1C47-401E-8800-99AB831B6F7D}" type="datetime1">
              <a:rPr lang="en-US"/>
              <a:pPr>
                <a:defRPr/>
              </a:pPr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5319-DAE1-495B-8C4A-B90A2CAB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>
              <a:defRPr/>
            </a:pPr>
            <a:fld id="{39E62E15-7063-4237-BAFD-0267C1265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9" r:id="rId2"/>
    <p:sldLayoutId id="2147484080" r:id="rId3"/>
    <p:sldLayoutId id="2147484081" r:id="rId4"/>
    <p:sldLayoutId id="2147484082" r:id="rId5"/>
    <p:sldLayoutId id="2147484084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>
          <a:xfrm>
            <a:off x="76201" y="5181600"/>
            <a:ext cx="6324600" cy="62865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BPAS Technology Update</a:t>
            </a:r>
          </a:p>
        </p:txBody>
      </p:sp>
      <p:sp>
        <p:nvSpPr>
          <p:cNvPr id="4099" name="Subtitle 7"/>
          <p:cNvSpPr>
            <a:spLocks noGrp="1"/>
          </p:cNvSpPr>
          <p:nvPr>
            <p:ph type="subTitle" idx="1"/>
          </p:nvPr>
        </p:nvSpPr>
        <p:spPr>
          <a:xfrm>
            <a:off x="228600" y="5800725"/>
            <a:ext cx="8001000" cy="676275"/>
          </a:xfrm>
        </p:spPr>
        <p:txBody>
          <a:bodyPr/>
          <a:lstStyle/>
          <a:p>
            <a:pPr algn="l" eaLnBrk="1" hangingPunct="1"/>
            <a:r>
              <a:rPr lang="en-US" altLang="en-US" sz="2300" dirty="0" smtClean="0"/>
              <a:t>By Elizabeth Kaido, Sales Relationship Manager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8305800"/>
            <a:ext cx="19796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9" y="170290"/>
            <a:ext cx="9179929" cy="516371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1365250"/>
            <a:ext cx="6889750" cy="1219200"/>
          </a:xfrm>
        </p:spPr>
        <p:txBody>
          <a:bodyPr/>
          <a:lstStyle/>
          <a:p>
            <a:r>
              <a:rPr lang="en-US" altLang="en-US" dirty="0" smtClean="0"/>
              <a:t>The Retirement Gap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5562600" cy="381000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AB0534"/>
              </a:buClr>
              <a:buFontTx/>
              <a:buNone/>
              <a:defRPr/>
            </a:pPr>
            <a:r>
              <a:rPr lang="en-US" sz="1600" i="1" dirty="0">
                <a:cs typeface="Calibri" panose="020F0502020204030204" pitchFamily="34" charset="0"/>
              </a:rPr>
              <a:t>Are your participants headed to a secure retirement?</a:t>
            </a:r>
          </a:p>
          <a:p>
            <a:pPr marL="285750" indent="-285750">
              <a:lnSpc>
                <a:spcPct val="15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Calibri" panose="020F0502020204030204" pitchFamily="34" charset="0"/>
              </a:rPr>
              <a:t>Provides an overall Summary of Current vs Projected </a:t>
            </a:r>
          </a:p>
          <a:p>
            <a:pPr marL="285750" indent="-285750">
              <a:lnSpc>
                <a:spcPct val="15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Calibri" panose="020F0502020204030204" pitchFamily="34" charset="0"/>
              </a:rPr>
              <a:t>Based </a:t>
            </a:r>
            <a:r>
              <a:rPr lang="en-US" sz="1600" dirty="0">
                <a:cs typeface="Calibri" panose="020F0502020204030204" pitchFamily="34" charset="0"/>
              </a:rPr>
              <a:t>around concept of 10 times projected final pay</a:t>
            </a:r>
          </a:p>
          <a:p>
            <a:pPr marL="285750" indent="-285750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Calibri" panose="020F0502020204030204" pitchFamily="34" charset="0"/>
              </a:rPr>
              <a:t>Current WAF compared to Projected Retirement Age WAF</a:t>
            </a:r>
          </a:p>
          <a:p>
            <a:pPr marL="685800"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cs typeface="Calibri" panose="020F0502020204030204" pitchFamily="34" charset="0"/>
              </a:rPr>
              <a:t>Current balance / prior year compensation</a:t>
            </a:r>
          </a:p>
          <a:p>
            <a:pPr marL="685800"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300" dirty="0" smtClean="0">
                <a:cs typeface="Calibri" panose="020F0502020204030204" pitchFamily="34" charset="0"/>
              </a:rPr>
              <a:t>Projected balance / projected compensation</a:t>
            </a:r>
          </a:p>
          <a:p>
            <a:pPr marL="285750" indent="-285750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Calibri" panose="020F0502020204030204" pitchFamily="34" charset="0"/>
              </a:rPr>
              <a:t>What </a:t>
            </a:r>
            <a:r>
              <a:rPr lang="en-US" sz="1600" dirty="0">
                <a:cs typeface="Calibri" panose="020F0502020204030204" pitchFamily="34" charset="0"/>
              </a:rPr>
              <a:t>is it projected to be for each employee at retirement age?</a:t>
            </a:r>
          </a:p>
          <a:p>
            <a:pPr marL="285750" indent="-285750">
              <a:lnSpc>
                <a:spcPct val="150000"/>
              </a:lnSpc>
              <a:buClr>
                <a:srgbClr val="AB0534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cs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19800" y="2155714"/>
            <a:ext cx="2914650" cy="4114800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457200" y="6342063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AB0534"/>
              </a:buClr>
            </a:pPr>
            <a:r>
              <a:rPr lang="en-US" alt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trends </a:t>
            </a:r>
            <a:r>
              <a:rPr lang="en-US" altLang="en-US" sz="16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16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over time is a key focus of plan sponsors and advisors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BPAS </a:t>
            </a:r>
            <a:r>
              <a:rPr lang="en-US" altLang="en-US" b="1" dirty="0" smtClean="0">
                <a:solidFill>
                  <a:srgbClr val="589C36"/>
                </a:solidFill>
              </a:rPr>
              <a:t>Go Green </a:t>
            </a:r>
            <a:r>
              <a:rPr lang="en-US" altLang="en-US" dirty="0" smtClean="0"/>
              <a:t>Campaign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61440"/>
            <a:ext cx="4076700" cy="259800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Quarterly statements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Summary Plan Description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QDIA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Summary Annual Report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0" y="3768018"/>
            <a:ext cx="4076700" cy="26670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Safe </a:t>
            </a:r>
            <a:r>
              <a:rPr lang="en-US" altLang="en-US" dirty="0" smtClean="0"/>
              <a:t>Harbor Notice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SMM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404(a</a:t>
            </a:r>
            <a:r>
              <a:rPr lang="en-US" altLang="en-US" dirty="0"/>
              <a:t>)(5) </a:t>
            </a:r>
            <a:r>
              <a:rPr lang="en-US" altLang="en-US" dirty="0" smtClean="0"/>
              <a:t>fee disclosure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Automatic enrollment </a:t>
            </a:r>
            <a:r>
              <a:rPr lang="en-US" altLang="en-US" dirty="0" smtClean="0"/>
              <a:t>related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9AF932-9726-4C1E-B677-69501A58F893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79093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66"/>
                </a:solidFill>
                <a:latin typeface="Calibri" panose="020F0502020204030204" pitchFamily="34" charset="0"/>
              </a:rPr>
              <a:t>Hard copy delivery per </a:t>
            </a:r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</a:rPr>
              <a:t>DOL requirements </a:t>
            </a:r>
            <a:r>
              <a:rPr lang="en-US" altLang="en-US" dirty="0">
                <a:solidFill>
                  <a:srgbClr val="000066"/>
                </a:solidFill>
                <a:latin typeface="Calibri" panose="020F0502020204030204" pitchFamily="34" charset="0"/>
              </a:rPr>
              <a:t>is expensive and carries risk of non-compliance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6889750" cy="1219200"/>
          </a:xfrm>
        </p:spPr>
        <p:txBody>
          <a:bodyPr/>
          <a:lstStyle/>
          <a:p>
            <a:r>
              <a:rPr lang="en-US" altLang="en-US" dirty="0" smtClean="0"/>
              <a:t>BPAS </a:t>
            </a:r>
            <a:r>
              <a:rPr lang="en-US" altLang="en-US" b="1" dirty="0" smtClean="0">
                <a:solidFill>
                  <a:srgbClr val="589C36"/>
                </a:solidFill>
              </a:rPr>
              <a:t>Go Green </a:t>
            </a:r>
            <a:r>
              <a:rPr lang="en-US" altLang="en-US" dirty="0" smtClean="0"/>
              <a:t>Campaign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Reduction in hard copy delivery requirements reduces plan expenses for all participants, and minimizes client liability over failure to fulfill. </a:t>
            </a:r>
          </a:p>
          <a:p>
            <a:r>
              <a:rPr lang="en-US" altLang="en-US" dirty="0" smtClean="0"/>
              <a:t>E-delivery is a better mousetrap than 3(16)</a:t>
            </a:r>
          </a:p>
          <a:p>
            <a:r>
              <a:rPr lang="en-US" altLang="en-US" dirty="0" smtClean="0"/>
              <a:t>DOL requires that participants “opt-in” to electronic delivery</a:t>
            </a:r>
          </a:p>
          <a:p>
            <a:r>
              <a:rPr lang="en-US" altLang="en-US" dirty="0" smtClean="0"/>
              <a:t>Capturing email information on participants is critical for future targeted messaging.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AFF5A9-AA1C-4A23-9714-9BFEB31FA6C3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194577"/>
              </p:ext>
            </p:extLst>
          </p:nvPr>
        </p:nvGraphicFramePr>
        <p:xfrm>
          <a:off x="-304800" y="2335887"/>
          <a:ext cx="85344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Worksheet" r:id="rId4" imgW="7486793" imgH="4657725" progId="Excel.Sheet.8">
                  <p:embed/>
                </p:oleObj>
              </mc:Choice>
              <mc:Fallback>
                <p:oleObj name="Worksheet" r:id="rId4" imgW="7486793" imgH="4657725" progId="Excel.Sheet.8">
                  <p:embed/>
                  <p:pic>
                    <p:nvPicPr>
                      <p:cNvPr id="0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2335887"/>
                        <a:ext cx="85344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90500" y="6324600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cs typeface="Calibri" panose="020F0502020204030204" pitchFamily="34" charset="0"/>
              </a:rPr>
              <a:t>Of those participants who logged on to </a:t>
            </a:r>
            <a:r>
              <a:rPr lang="en-US" altLang="en-US" sz="2200" b="1" dirty="0" smtClean="0">
                <a:cs typeface="Calibri" panose="020F0502020204030204" pitchFamily="34" charset="0"/>
              </a:rPr>
              <a:t>BPAS </a:t>
            </a:r>
            <a:r>
              <a:rPr lang="en-US" altLang="en-US" sz="2200" b="1" dirty="0">
                <a:cs typeface="Calibri" panose="020F0502020204030204" pitchFamily="34" charset="0"/>
              </a:rPr>
              <a:t>since June 2013</a:t>
            </a:r>
          </a:p>
        </p:txBody>
      </p:sp>
      <p:sp>
        <p:nvSpPr>
          <p:cNvPr id="8196" name="Title 2"/>
          <p:cNvSpPr>
            <a:spLocks noGrp="1"/>
          </p:cNvSpPr>
          <p:nvPr>
            <p:ph type="title"/>
          </p:nvPr>
        </p:nvSpPr>
        <p:spPr>
          <a:xfrm>
            <a:off x="457200" y="1786842"/>
            <a:ext cx="6432550" cy="838200"/>
          </a:xfrm>
        </p:spPr>
        <p:txBody>
          <a:bodyPr/>
          <a:lstStyle/>
          <a:p>
            <a:r>
              <a:rPr lang="en-US" altLang="en-US" b="1" dirty="0" smtClean="0">
                <a:cs typeface="Calibri" pitchFamily="34" charset="0"/>
              </a:rPr>
              <a:t>Participant Elected E-Delivery</a:t>
            </a:r>
            <a:r>
              <a:rPr lang="en-US" altLang="en-US" dirty="0" smtClean="0">
                <a:cs typeface="Calibri" pitchFamily="34" charset="0"/>
              </a:rPr>
              <a:t/>
            </a:r>
            <a:br>
              <a:rPr lang="en-US" altLang="en-US" dirty="0" smtClean="0">
                <a:cs typeface="Calibri" pitchFamily="34" charset="0"/>
              </a:rPr>
            </a:br>
            <a:endParaRPr lang="en-US" altLang="en-US" dirty="0" smtClean="0"/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EED4CA-52A7-4375-A200-37F88A5AA111}" type="slidenum">
              <a:rPr lang="en-US" altLang="en-US" sz="14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6889750" cy="1219200"/>
          </a:xfrm>
        </p:spPr>
        <p:txBody>
          <a:bodyPr/>
          <a:lstStyle/>
          <a:p>
            <a:r>
              <a:rPr lang="en-US" altLang="en-US" b="1" dirty="0" smtClean="0"/>
              <a:t>Participant ACH Data Capture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Schedule for rollout</a:t>
            </a:r>
          </a:p>
          <a:p>
            <a:pPr lvl="1"/>
            <a:r>
              <a:rPr lang="en-US" altLang="en-US" dirty="0" smtClean="0"/>
              <a:t>Distribution Requests – Summer 2014  </a:t>
            </a:r>
          </a:p>
          <a:p>
            <a:pPr lvl="1"/>
            <a:r>
              <a:rPr lang="en-US" altLang="en-US" dirty="0" smtClean="0"/>
              <a:t>Loan Issue Requests  - Fall 2014</a:t>
            </a:r>
          </a:p>
          <a:p>
            <a:pPr lvl="1"/>
            <a:r>
              <a:rPr lang="en-US" altLang="en-US" dirty="0" smtClean="0"/>
              <a:t>IRA Contributions – Last quarter 2014</a:t>
            </a:r>
          </a:p>
          <a:p>
            <a:endParaRPr lang="en-US" altLang="en-US" dirty="0" smtClean="0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B179CA-A593-4E30-BFD7-886DEDADE692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2438400"/>
            <a:ext cx="6321425" cy="411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38125" y="1144588"/>
            <a:ext cx="6889750" cy="1219200"/>
          </a:xfrm>
        </p:spPr>
        <p:txBody>
          <a:bodyPr/>
          <a:lstStyle/>
          <a:p>
            <a:r>
              <a:rPr lang="en-US" altLang="en-US" sz="3200" b="1" dirty="0" smtClean="0"/>
              <a:t>Participant ACH Data Capture</a:t>
            </a:r>
          </a:p>
        </p:txBody>
      </p:sp>
      <p:sp>
        <p:nvSpPr>
          <p:cNvPr id="2" name="Content Placeholder 6"/>
          <p:cNvSpPr>
            <a:spLocks noGrp="1"/>
          </p:cNvSpPr>
          <p:nvPr>
            <p:ph idx="1"/>
          </p:nvPr>
        </p:nvSpPr>
        <p:spPr>
          <a:xfrm>
            <a:off x="0" y="2743200"/>
            <a:ext cx="2671763" cy="3810000"/>
          </a:xfrm>
        </p:spPr>
        <p:txBody>
          <a:bodyPr/>
          <a:lstStyle/>
          <a:p>
            <a:pPr marL="231775" indent="-231775">
              <a:defRPr/>
            </a:pPr>
            <a:r>
              <a:rPr lang="en-US" altLang="en-US" sz="1500" b="1" dirty="0" smtClean="0"/>
              <a:t>Allows participants to select ACH as a payment option</a:t>
            </a:r>
          </a:p>
          <a:p>
            <a:pPr marL="231775" indent="-231775">
              <a:defRPr/>
            </a:pPr>
            <a:endParaRPr lang="en-US" altLang="en-US" sz="1500" b="1" dirty="0" smtClean="0"/>
          </a:p>
          <a:p>
            <a:pPr marL="231775" indent="-231775">
              <a:defRPr/>
            </a:pPr>
            <a:r>
              <a:rPr lang="en-US" altLang="en-US" sz="1500" b="1" dirty="0" smtClean="0"/>
              <a:t>Participant will enter bank routing number and account number prior to requesting distribution paperwork</a:t>
            </a:r>
          </a:p>
          <a:p>
            <a:pPr marL="231775" indent="-231775">
              <a:defRPr/>
            </a:pPr>
            <a:endParaRPr lang="en-US" altLang="en-US" sz="1500" b="1" dirty="0" smtClean="0"/>
          </a:p>
          <a:p>
            <a:pPr marL="231775" indent="-231775">
              <a:defRPr/>
            </a:pPr>
            <a:r>
              <a:rPr lang="en-US" altLang="en-US" sz="1500" b="1" dirty="0" smtClean="0"/>
              <a:t>Entry is fed electronically to recordkeeping system and is included in distribution process</a:t>
            </a:r>
          </a:p>
          <a:p>
            <a:pPr marL="231775" indent="-231775">
              <a:defRPr/>
            </a:pPr>
            <a:endParaRPr lang="en-US" altLang="en-US" sz="1500" b="1" dirty="0" smtClean="0"/>
          </a:p>
          <a:p>
            <a:pPr marL="231775" indent="-231775">
              <a:defRPr/>
            </a:pPr>
            <a:r>
              <a:rPr lang="en-US" altLang="en-US" sz="1500" b="1" dirty="0" smtClean="0"/>
              <a:t>ACH is processed on T+1</a:t>
            </a:r>
          </a:p>
          <a:p>
            <a:pPr marL="231775" indent="-231775">
              <a:defRPr/>
            </a:pPr>
            <a:endParaRPr lang="en-US" altLang="en-US" sz="1400" dirty="0" smtClean="0"/>
          </a:p>
          <a:p>
            <a:pPr>
              <a:defRPr/>
            </a:pPr>
            <a:endParaRPr lang="en-US" altLang="en-US" sz="1400" dirty="0" smtClean="0"/>
          </a:p>
          <a:p>
            <a:pPr>
              <a:defRPr/>
            </a:pPr>
            <a:endParaRPr lang="en-US" altLang="en-US" sz="1400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F472CEF-C761-434F-8DFE-2BC00FF9ED8F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6889750" cy="1219200"/>
          </a:xfrm>
        </p:spPr>
        <p:txBody>
          <a:bodyPr/>
          <a:lstStyle/>
          <a:p>
            <a:r>
              <a:rPr lang="en-US" altLang="en-US" b="1" dirty="0" smtClean="0"/>
              <a:t>Web/ Email Targeted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Participant specific messaging </a:t>
            </a:r>
          </a:p>
          <a:p>
            <a:pPr lvl="1">
              <a:defRPr/>
            </a:pPr>
            <a:r>
              <a:rPr lang="en-US" dirty="0" smtClean="0"/>
              <a:t>Catch-up eligibility</a:t>
            </a:r>
          </a:p>
          <a:p>
            <a:pPr lvl="1">
              <a:defRPr/>
            </a:pPr>
            <a:r>
              <a:rPr lang="en-US" dirty="0" smtClean="0"/>
              <a:t>Where am I relative to my savings goals?</a:t>
            </a:r>
          </a:p>
          <a:p>
            <a:pPr lvl="2">
              <a:defRPr/>
            </a:pPr>
            <a:r>
              <a:rPr lang="en-US" dirty="0" smtClean="0"/>
              <a:t>Saving milestones</a:t>
            </a:r>
          </a:p>
          <a:p>
            <a:pPr lvl="3">
              <a:defRPr/>
            </a:pPr>
            <a:r>
              <a:rPr lang="en-US" dirty="0" smtClean="0"/>
              <a:t>“Congratulations, your account has now reached 2 times annual pay!”</a:t>
            </a:r>
          </a:p>
          <a:p>
            <a:pPr lvl="2">
              <a:defRPr/>
            </a:pPr>
            <a:r>
              <a:rPr lang="en-US" dirty="0" smtClean="0"/>
              <a:t>Encourage saving</a:t>
            </a:r>
          </a:p>
          <a:p>
            <a:pPr lvl="3">
              <a:defRPr/>
            </a:pPr>
            <a:r>
              <a:rPr lang="en-US" dirty="0" smtClean="0"/>
              <a:t>“Did you know that you can earn more match if you increase your deferral rate?”</a:t>
            </a:r>
          </a:p>
          <a:p>
            <a:pPr lvl="1">
              <a:defRPr/>
            </a:pPr>
            <a:r>
              <a:rPr lang="en-US" dirty="0" smtClean="0"/>
              <a:t>IRA rollover planning</a:t>
            </a:r>
          </a:p>
          <a:p>
            <a:pPr lvl="1">
              <a:defRPr/>
            </a:pPr>
            <a:r>
              <a:rPr lang="en-US" dirty="0" smtClean="0"/>
              <a:t>Expiration of hardship suspension</a:t>
            </a:r>
          </a:p>
          <a:p>
            <a:pPr lvl="1">
              <a:defRPr/>
            </a:pPr>
            <a:r>
              <a:rPr lang="en-US" dirty="0" smtClean="0"/>
              <a:t>Missing beneficiary information</a:t>
            </a: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0DFC0F-C06E-4005-A74D-D0D78079E013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6889750" cy="1219200"/>
          </a:xfrm>
        </p:spPr>
        <p:txBody>
          <a:bodyPr/>
          <a:lstStyle/>
          <a:p>
            <a:r>
              <a:rPr lang="en-US" altLang="en-US" b="1" dirty="0" smtClean="0"/>
              <a:t>Web Cash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Envisage development of participant and sponsor web sites for cash balance plans administered on ASC Valuation System</a:t>
            </a:r>
          </a:p>
          <a:p>
            <a:pPr lvl="1">
              <a:defRPr/>
            </a:pPr>
            <a:r>
              <a:rPr lang="en-US" dirty="0" smtClean="0"/>
              <a:t>Participant Home Page with Balance </a:t>
            </a:r>
          </a:p>
          <a:p>
            <a:pPr lvl="1">
              <a:defRPr/>
            </a:pPr>
            <a:r>
              <a:rPr lang="en-US" dirty="0" smtClean="0"/>
              <a:t>Document </a:t>
            </a:r>
            <a:r>
              <a:rPr lang="en-US" dirty="0"/>
              <a:t>warehouse</a:t>
            </a:r>
          </a:p>
          <a:p>
            <a:pPr lvl="2">
              <a:defRPr/>
            </a:pPr>
            <a:r>
              <a:rPr lang="en-US" dirty="0" smtClean="0"/>
              <a:t>On-line Beneficiary</a:t>
            </a:r>
          </a:p>
          <a:p>
            <a:pPr lvl="2">
              <a:defRPr/>
            </a:pPr>
            <a:r>
              <a:rPr lang="en-US" dirty="0" smtClean="0"/>
              <a:t>Required notices</a:t>
            </a:r>
          </a:p>
          <a:p>
            <a:pPr lvl="2">
              <a:defRPr/>
            </a:pPr>
            <a:r>
              <a:rPr lang="en-US" dirty="0" smtClean="0"/>
              <a:t>Participant statements (archived)</a:t>
            </a:r>
          </a:p>
          <a:p>
            <a:pPr lvl="2">
              <a:defRPr/>
            </a:pPr>
            <a:r>
              <a:rPr lang="en-US" dirty="0" smtClean="0"/>
              <a:t>Participant education</a:t>
            </a:r>
          </a:p>
          <a:p>
            <a:pPr lvl="2">
              <a:defRPr/>
            </a:pPr>
            <a:r>
              <a:rPr lang="en-US" dirty="0" smtClean="0"/>
              <a:t>Valuation, PBGC, 5500 forms and reports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F5FABC-F65C-4481-A4E3-256EFB84362D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BPAS Mobile Apps</a:t>
            </a:r>
          </a:p>
        </p:txBody>
      </p:sp>
      <p:sp>
        <p:nvSpPr>
          <p:cNvPr id="17411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sz="2400" b="1" dirty="0" smtClean="0"/>
              <a:t>BPAS Flex App currently available</a:t>
            </a:r>
          </a:p>
          <a:p>
            <a:pPr>
              <a:defRPr/>
            </a:pPr>
            <a:r>
              <a:rPr lang="en-US" altLang="en-US" sz="2000" dirty="0" smtClean="0"/>
              <a:t>Check account balance</a:t>
            </a:r>
          </a:p>
          <a:p>
            <a:pPr>
              <a:defRPr/>
            </a:pPr>
            <a:r>
              <a:rPr lang="en-US" altLang="en-US" sz="2000" dirty="0" smtClean="0"/>
              <a:t>Review paid claims</a:t>
            </a:r>
          </a:p>
          <a:p>
            <a:pPr>
              <a:defRPr/>
            </a:pPr>
            <a:r>
              <a:rPr lang="en-US" altLang="en-US" sz="2000" dirty="0" smtClean="0"/>
              <a:t>Claim </a:t>
            </a:r>
            <a:r>
              <a:rPr lang="en-US" altLang="en-US" sz="2000" dirty="0"/>
              <a:t>reimbursement made simple</a:t>
            </a:r>
          </a:p>
          <a:p>
            <a:pPr lvl="1">
              <a:defRPr/>
            </a:pPr>
            <a:r>
              <a:rPr lang="en-US" altLang="en-US" sz="2000" dirty="0" smtClean="0"/>
              <a:t>Take a picture of your receipt with your smartphone and upload</a:t>
            </a:r>
          </a:p>
        </p:txBody>
      </p:sp>
      <p:pic>
        <p:nvPicPr>
          <p:cNvPr id="14340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2387600" cy="3581400"/>
          </a:xfrm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012" y="2286000"/>
            <a:ext cx="2387600" cy="3579813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048000"/>
            <a:ext cx="2389188" cy="3584575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BPAS Mobile Apps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COMING SOON</a:t>
            </a:r>
          </a:p>
          <a:p>
            <a:r>
              <a:rPr lang="en-US" altLang="en-US" smtClean="0"/>
              <a:t>BPAS Mobile App for Participant Website</a:t>
            </a:r>
          </a:p>
          <a:p>
            <a:r>
              <a:rPr lang="en-US" altLang="en-US" smtClean="0"/>
              <a:t>Sneak Peak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5003DA-0552-4D99-93F4-72345CDBCEBA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536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53451"/>
            <a:ext cx="2435225" cy="402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889750" cy="1219200"/>
          </a:xfrm>
        </p:spPr>
        <p:txBody>
          <a:bodyPr/>
          <a:lstStyle/>
          <a:p>
            <a:r>
              <a:rPr lang="en-US" altLang="en-US" dirty="0" smtClean="0"/>
              <a:t>Session 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Census gathering application update</a:t>
            </a:r>
          </a:p>
          <a:p>
            <a:r>
              <a:rPr lang="en-US" altLang="en-US" smtClean="0"/>
              <a:t>MyPlanLoan services update</a:t>
            </a:r>
          </a:p>
          <a:p>
            <a:r>
              <a:rPr lang="en-US" altLang="en-US" smtClean="0"/>
              <a:t>New Sponsor Reports</a:t>
            </a:r>
          </a:p>
          <a:p>
            <a:r>
              <a:rPr lang="en-US" altLang="en-US" smtClean="0"/>
              <a:t>Go Green Campaign</a:t>
            </a:r>
          </a:p>
          <a:p>
            <a:r>
              <a:rPr lang="en-US" altLang="en-US" smtClean="0"/>
              <a:t>Web Enhancements</a:t>
            </a:r>
          </a:p>
          <a:p>
            <a:r>
              <a:rPr lang="en-US" altLang="en-US" smtClean="0"/>
              <a:t>Mobile App 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0" y="1376362"/>
            <a:ext cx="8350250" cy="1219200"/>
          </a:xfrm>
        </p:spPr>
        <p:txBody>
          <a:bodyPr/>
          <a:lstStyle/>
          <a:p>
            <a:r>
              <a:rPr lang="en-US" altLang="en-US" sz="1600" dirty="0" smtClean="0"/>
              <a:t>        </a:t>
            </a:r>
            <a:r>
              <a:rPr lang="en-US" altLang="en-US" b="1" dirty="0"/>
              <a:t>LOGIN			HOME	       	MENU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5D79E6-D9AA-4BEC-A101-047D8D52EC1B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5066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590800"/>
            <a:ext cx="2489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595562"/>
            <a:ext cx="24765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42411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24384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66" y="2514600"/>
            <a:ext cx="24225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itle 8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763000" cy="1219200"/>
          </a:xfrm>
        </p:spPr>
        <p:txBody>
          <a:bodyPr/>
          <a:lstStyle/>
          <a:p>
            <a:r>
              <a:rPr lang="en-US" altLang="en-US" b="1" dirty="0" smtClean="0"/>
              <a:t>Account Summary	       Account Information</a:t>
            </a:r>
          </a:p>
        </p:txBody>
      </p:sp>
      <p:sp>
        <p:nvSpPr>
          <p:cNvPr id="174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437864-660C-4A66-B8C4-112799EBF623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991600" cy="1219200"/>
          </a:xfrm>
        </p:spPr>
        <p:txBody>
          <a:bodyPr/>
          <a:lstStyle/>
          <a:p>
            <a:r>
              <a:rPr lang="en-US" altLang="en-US" sz="2200" b="1" dirty="0" smtClean="0"/>
              <a:t>LOAN MODELING</a:t>
            </a:r>
            <a:r>
              <a:rPr lang="en-US" altLang="en-US" sz="2200" b="1" dirty="0"/>
              <a:t>	</a:t>
            </a:r>
            <a:r>
              <a:rPr lang="en-US" altLang="en-US" sz="2200" b="1" dirty="0" smtClean="0"/>
              <a:t>RETIREMENT CALCULATOR</a:t>
            </a:r>
            <a:r>
              <a:rPr lang="en-US" altLang="en-US" sz="2200" b="1" dirty="0"/>
              <a:t> </a:t>
            </a:r>
            <a:r>
              <a:rPr lang="en-US" altLang="en-US" sz="2200" b="1" dirty="0" smtClean="0"/>
              <a:t>       PLAN CONTACTS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4EA64A-92B7-4475-A9AF-8B4EC92AF42E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438400"/>
            <a:ext cx="2514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49" y="2438399"/>
            <a:ext cx="24987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51" y="2438399"/>
            <a:ext cx="24844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sz="4000" dirty="0"/>
              <a:t>Questions?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pic>
        <p:nvPicPr>
          <p:cNvPr id="5" name="Picture 3" descr="C:\Users\SPlayman\AppData\Local\Microsoft\Windows\Temporary Internet Files\Content.IE5\JGKZKCBL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42" y="3010042"/>
            <a:ext cx="3238357" cy="32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49F4A0-8D24-4F41-A97B-E0E2A829B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5462" y="1601094"/>
            <a:ext cx="6713538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4000" kern="0" smtClean="0"/>
              <a:t>Contact</a:t>
            </a:r>
            <a:endParaRPr lang="en-US" sz="4000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50939" y="3237585"/>
            <a:ext cx="5203115" cy="25710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000066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Debra Lekki</a:t>
            </a:r>
          </a:p>
          <a:p>
            <a:pPr marL="0" indent="0">
              <a:buFontTx/>
              <a:buNone/>
            </a:pPr>
            <a:r>
              <a:rPr lang="en-US" kern="0" dirty="0" smtClean="0"/>
              <a:t>Senior Business Analyst</a:t>
            </a:r>
          </a:p>
          <a:p>
            <a:pPr marL="0" indent="0">
              <a:buFontTx/>
              <a:buNone/>
            </a:pPr>
            <a:r>
              <a:rPr lang="en-US" kern="0" dirty="0" smtClean="0"/>
              <a:t>BPAS</a:t>
            </a:r>
          </a:p>
          <a:p>
            <a:pPr marL="0" indent="0">
              <a:buFontTx/>
              <a:buNone/>
            </a:pPr>
            <a:r>
              <a:rPr lang="en-US" kern="0" dirty="0" smtClean="0"/>
              <a:t>dlekki@bpas.com</a:t>
            </a:r>
            <a:endParaRPr lang="en-US" kern="0" dirty="0"/>
          </a:p>
        </p:txBody>
      </p:sp>
      <p:pic>
        <p:nvPicPr>
          <p:cNvPr id="4" name="Picture 2" descr="C:\Users\SPlayman\AppData\Local\Microsoft\Windows\Temporary Internet Files\Content.IE5\24VTMA2H\MC90044195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2963862"/>
            <a:ext cx="321982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B1707A-44A2-4F03-8C34-357DBA5067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6889750" cy="1219200"/>
          </a:xfrm>
        </p:spPr>
        <p:txBody>
          <a:bodyPr anchor="t"/>
          <a:lstStyle/>
          <a:p>
            <a:r>
              <a:rPr lang="en-US" altLang="en-US" dirty="0" smtClean="0"/>
              <a:t>CPRO Re-write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11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en-US" sz="1800" b="1" i="1" dirty="0"/>
              <a:t>Census Gathering Application</a:t>
            </a:r>
            <a:endParaRPr lang="en-US" sz="1800" dirty="0"/>
          </a:p>
          <a:p>
            <a:pPr>
              <a:defRPr/>
            </a:pPr>
            <a:r>
              <a:rPr lang="en-US" sz="1600" dirty="0"/>
              <a:t>Application is being reviewed by our Business Analysis team for a complete </a:t>
            </a:r>
            <a:r>
              <a:rPr lang="en-US" sz="1600" dirty="0" smtClean="0"/>
              <a:t>re-write</a:t>
            </a:r>
          </a:p>
          <a:p>
            <a:pPr>
              <a:defRPr/>
            </a:pPr>
            <a:r>
              <a:rPr lang="en-US" sz="1600" dirty="0" smtClean="0"/>
              <a:t>Survey of anticipated changes to go out in July</a:t>
            </a:r>
          </a:p>
          <a:p>
            <a:pPr>
              <a:defRPr/>
            </a:pPr>
            <a:r>
              <a:rPr lang="en-US" sz="1600" dirty="0" smtClean="0"/>
              <a:t>Important for all to respond</a:t>
            </a:r>
            <a:endParaRPr lang="en-US" sz="1600" dirty="0"/>
          </a:p>
          <a:p>
            <a:pPr>
              <a:defRPr/>
            </a:pPr>
            <a:r>
              <a:rPr lang="en-US" sz="1600" dirty="0" smtClean="0"/>
              <a:t>Changes will include</a:t>
            </a:r>
          </a:p>
          <a:p>
            <a:pPr lvl="1">
              <a:defRPr/>
            </a:pPr>
            <a:r>
              <a:rPr lang="en-US" sz="1400" dirty="0" smtClean="0"/>
              <a:t>Overall web interface re-design</a:t>
            </a:r>
          </a:p>
          <a:p>
            <a:pPr lvl="1">
              <a:defRPr/>
            </a:pPr>
            <a:r>
              <a:rPr lang="en-US" sz="1400" dirty="0" smtClean="0"/>
              <a:t>Simplified </a:t>
            </a:r>
            <a:r>
              <a:rPr lang="en-US" sz="1400" dirty="0"/>
              <a:t>data entry and upload</a:t>
            </a:r>
          </a:p>
          <a:p>
            <a:pPr lvl="1">
              <a:defRPr/>
            </a:pPr>
            <a:r>
              <a:rPr lang="en-US" sz="1400" dirty="0"/>
              <a:t>More user friendly </a:t>
            </a:r>
            <a:r>
              <a:rPr lang="en-US" sz="1400" dirty="0" smtClean="0"/>
              <a:t>interaction</a:t>
            </a:r>
          </a:p>
          <a:p>
            <a:pPr lvl="1">
              <a:defRPr/>
            </a:pPr>
            <a:r>
              <a:rPr lang="en-US" sz="1400" dirty="0" smtClean="0"/>
              <a:t>Ease of report access</a:t>
            </a:r>
            <a:endParaRPr lang="en-US" sz="1400" dirty="0"/>
          </a:p>
          <a:p>
            <a:pPr>
              <a:defRPr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29DDBA-7FEE-46DA-AAF3-85D670673787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3"/>
          <a:stretch/>
        </p:blipFill>
        <p:spPr>
          <a:xfrm>
            <a:off x="4114800" y="4419600"/>
            <a:ext cx="4589784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20" y="1839672"/>
            <a:ext cx="6432550" cy="838200"/>
          </a:xfrm>
        </p:spPr>
        <p:txBody>
          <a:bodyPr/>
          <a:lstStyle/>
          <a:p>
            <a:r>
              <a:rPr lang="en-US" dirty="0"/>
              <a:t>The MyPlanLoan Difference</a:t>
            </a:r>
            <a: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cap="small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2743200"/>
            <a:ext cx="3962400" cy="3505200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Sponsor handles much of process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Loan payments are not always applied correctly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Inability for Participant to make additional principal payments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Issues experienced in proper handling of loan defaults</a:t>
            </a:r>
          </a:p>
          <a:p>
            <a:pPr>
              <a:defRPr/>
            </a:pPr>
            <a:r>
              <a:rPr lang="en-US" sz="1600" dirty="0" smtClean="0"/>
              <a:t>Upon termination of employment, participant must either repay outstanding balance within 90 days or be forced to default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24400" y="2743200"/>
            <a:ext cx="3924300" cy="3505200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Sponsor “gets out of loan business”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BPAS assumes all aspects of payment processing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Participants can make additional principal payments at any time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BPAS alerts Participants of pending loan default and notifies Custodian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Terminated Participants can opt to continue to pay their loan instead of being forced to default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276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4F2FEB7-643C-4B41-B19F-7C66043851EA}" type="slidenum">
              <a:rPr lang="en-US" altLang="en-US" sz="9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eaLnBrk="1" hangingPunct="1"/>
              <a:t>4</a:t>
            </a:fld>
            <a:endParaRPr lang="en-US" altLang="en-US" sz="900" b="1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0" name="Text Placeholder 5"/>
          <p:cNvSpPr>
            <a:spLocks noGrp="1"/>
          </p:cNvSpPr>
          <p:nvPr>
            <p:ph type="body" idx="4294967295"/>
          </p:nvPr>
        </p:nvSpPr>
        <p:spPr>
          <a:xfrm>
            <a:off x="324896" y="6330464"/>
            <a:ext cx="3942304" cy="4572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altLang="en-US" sz="2200" dirty="0" smtClean="0"/>
              <a:t>Traditional Loans Processing</a:t>
            </a:r>
          </a:p>
        </p:txBody>
      </p:sp>
      <p:sp>
        <p:nvSpPr>
          <p:cNvPr id="27651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724400" y="6330464"/>
            <a:ext cx="3906296" cy="4572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altLang="en-US" sz="2200" dirty="0" smtClean="0"/>
              <a:t>MyPlanLoan Processing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6889750" cy="1219200"/>
          </a:xfrm>
        </p:spPr>
        <p:txBody>
          <a:bodyPr/>
          <a:lstStyle/>
          <a:p>
            <a:r>
              <a:rPr lang="en-US" altLang="en-US" sz="3200" dirty="0" smtClean="0"/>
              <a:t>MyPlanLoan a BPAS Service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800" i="1" dirty="0">
                <a:cs typeface="Calibri" panose="020F0502020204030204" pitchFamily="34" charset="0"/>
              </a:rPr>
              <a:t>MPL isn’t just for BPAS plans</a:t>
            </a:r>
          </a:p>
          <a:p>
            <a:pPr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anose="020F0502020204030204" pitchFamily="34" charset="0"/>
              </a:rPr>
              <a:t>MPL Portal available for record keepers and custodians with plans outside of BPAS who wish to use the service</a:t>
            </a:r>
          </a:p>
          <a:p>
            <a:pPr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anose="020F0502020204030204" pitchFamily="34" charset="0"/>
              </a:rPr>
              <a:t>Portal provides link to MPL’s loan administration system</a:t>
            </a:r>
          </a:p>
          <a:p>
            <a:pPr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anose="020F0502020204030204" pitchFamily="34" charset="0"/>
              </a:rPr>
              <a:t>New Loans can be created either </a:t>
            </a:r>
            <a:r>
              <a:rPr lang="en-US" sz="1600" dirty="0" smtClean="0">
                <a:cs typeface="Calibri" panose="020F0502020204030204" pitchFamily="34" charset="0"/>
              </a:rPr>
              <a:t>manually </a:t>
            </a:r>
            <a:r>
              <a:rPr lang="en-US" sz="1600" dirty="0">
                <a:cs typeface="Calibri" panose="020F0502020204030204" pitchFamily="34" charset="0"/>
              </a:rPr>
              <a:t>or through an import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EB7492-E894-40B4-A7D9-90D99C2B8FD0}" type="slidenum">
              <a:rPr lang="en-US" altLang="en-US" sz="900" b="1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900" b="1" smtClean="0">
              <a:solidFill>
                <a:schemeClr val="bg1"/>
              </a:solidFill>
            </a:endParaRPr>
          </a:p>
        </p:txBody>
      </p:sp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701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759"/>
            <a:ext cx="6400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6889750" cy="948159"/>
          </a:xfrm>
        </p:spPr>
        <p:txBody>
          <a:bodyPr/>
          <a:lstStyle/>
          <a:p>
            <a:r>
              <a:rPr lang="en-US" altLang="en-US" sz="3200" dirty="0" smtClean="0"/>
              <a:t>MyPlanLoan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768" y="2819400"/>
            <a:ext cx="2427790" cy="3657600"/>
          </a:xfrm>
        </p:spPr>
        <p:txBody>
          <a:bodyPr/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Follow MPL’s wizard to add or transfer a loan (or import a file)</a:t>
            </a:r>
          </a:p>
          <a:p>
            <a:pPr marL="111125" indent="-111125">
              <a:buNone/>
              <a:defRPr/>
            </a:pPr>
            <a:endParaRPr lang="en-US" sz="1600" dirty="0" smtClean="0"/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Loans can be added by source, if system needs to track that way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C56BCB-49CC-4CA4-AF8A-028021122C24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9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82" y="2353519"/>
            <a:ext cx="6233046" cy="425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288925" y="1447800"/>
            <a:ext cx="6889750" cy="1219200"/>
          </a:xfrm>
        </p:spPr>
        <p:txBody>
          <a:bodyPr/>
          <a:lstStyle/>
          <a:p>
            <a:r>
              <a:rPr lang="en-US" altLang="en-US" sz="3200" smtClean="0"/>
              <a:t>MyPlanLoan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25" y="2743200"/>
            <a:ext cx="2592649" cy="3386138"/>
          </a:xfrm>
        </p:spPr>
        <p:txBody>
          <a:bodyPr/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Receive confirmation on </a:t>
            </a:r>
            <a:r>
              <a:rPr lang="en-US" sz="1600" dirty="0" smtClean="0"/>
              <a:t>web page </a:t>
            </a:r>
            <a:r>
              <a:rPr lang="en-US" sz="1600" dirty="0"/>
              <a:t>and via data file</a:t>
            </a: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MPL takes over repayment processing from here!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458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E6B764-83FB-4A50-B8C6-18DDF91F6CE0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7013448" cy="284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6889750" cy="1219200"/>
          </a:xfrm>
        </p:spPr>
        <p:txBody>
          <a:bodyPr/>
          <a:lstStyle/>
          <a:p>
            <a:r>
              <a:rPr lang="en-US" altLang="en-US" sz="3200" dirty="0" smtClean="0"/>
              <a:t>MyPlanLoan Portal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610600" cy="914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 smtClean="0"/>
              <a:t>Use the MPL Portal to </a:t>
            </a:r>
          </a:p>
          <a:p>
            <a:pPr lvl="1">
              <a:buFont typeface="Arial" charset="0"/>
              <a:buChar char="•"/>
            </a:pPr>
            <a:r>
              <a:rPr lang="en-US" altLang="en-US" sz="1600" dirty="0" smtClean="0"/>
              <a:t>Look up Participant Loan history</a:t>
            </a:r>
          </a:p>
          <a:p>
            <a:pPr lvl="1">
              <a:buFont typeface="Arial" charset="0"/>
              <a:buChar char="•"/>
            </a:pPr>
            <a:r>
              <a:rPr lang="en-US" altLang="en-US" sz="1600" dirty="0" smtClean="0"/>
              <a:t>View Amortization Schedules</a:t>
            </a:r>
          </a:p>
          <a:p>
            <a:pPr lvl="1">
              <a:buFont typeface="Arial" charset="0"/>
              <a:buChar char="•"/>
            </a:pPr>
            <a:r>
              <a:rPr lang="en-US" altLang="en-US" sz="1600" dirty="0" smtClean="0"/>
              <a:t>View Statements and Payments</a:t>
            </a:r>
          </a:p>
          <a:p>
            <a:endParaRPr lang="en-US" altLang="en-US" dirty="0" smtClean="0"/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6303DE-9EA9-4FDC-8C98-02E68B415117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6889750" cy="1219200"/>
          </a:xfrm>
        </p:spPr>
        <p:txBody>
          <a:bodyPr/>
          <a:lstStyle/>
          <a:p>
            <a:r>
              <a:rPr lang="en-US" altLang="en-US" sz="3200" dirty="0" smtClean="0"/>
              <a:t>Web Statistics Report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33984" y="2743200"/>
            <a:ext cx="5105400" cy="3810000"/>
          </a:xfrm>
        </p:spPr>
        <p:txBody>
          <a:bodyPr/>
          <a:lstStyle/>
          <a:p>
            <a:pPr marL="231775" indent="-231775"/>
            <a:r>
              <a:rPr lang="en-US" altLang="en-US" sz="1600" dirty="0" smtClean="0"/>
              <a:t>Available by date range</a:t>
            </a:r>
          </a:p>
          <a:p>
            <a:pPr marL="231775" indent="-231775"/>
            <a:r>
              <a:rPr lang="en-US" altLang="en-US" sz="1600" dirty="0" smtClean="0"/>
              <a:t>Sponsor can elect to Defer Report</a:t>
            </a:r>
          </a:p>
          <a:p>
            <a:pPr marL="231775" indent="-231775"/>
            <a:r>
              <a:rPr lang="en-US" altLang="en-US" sz="1600" dirty="0" smtClean="0"/>
              <a:t>Report is in PDF format </a:t>
            </a:r>
          </a:p>
          <a:p>
            <a:pPr marL="231775" indent="-231775"/>
            <a:r>
              <a:rPr lang="en-US" altLang="en-US" sz="1600" dirty="0" smtClean="0"/>
              <a:t>Report Heading includes Plan Name and Date Range</a:t>
            </a:r>
          </a:p>
          <a:p>
            <a:pPr marL="231775" indent="-231775"/>
            <a:r>
              <a:rPr lang="en-US" altLang="en-US" sz="1600" dirty="0" smtClean="0"/>
              <a:t>Usage Statistics report includes the following information:</a:t>
            </a:r>
          </a:p>
          <a:p>
            <a:pPr marL="231775" lvl="1" indent="-231775"/>
            <a:r>
              <a:rPr lang="en-US" altLang="en-US" sz="1400" dirty="0" smtClean="0"/>
              <a:t>Number of Total Logins </a:t>
            </a:r>
          </a:p>
          <a:p>
            <a:pPr marL="0" lvl="1" indent="0">
              <a:buNone/>
            </a:pPr>
            <a:r>
              <a:rPr lang="en-US" altLang="en-US" sz="1400" dirty="0"/>
              <a:t> </a:t>
            </a:r>
            <a:r>
              <a:rPr lang="en-US" altLang="en-US" sz="1400" dirty="0" smtClean="0"/>
              <a:t>        represents how many times users  logged in</a:t>
            </a:r>
          </a:p>
          <a:p>
            <a:pPr marL="231775" lvl="1" indent="-231775"/>
            <a:r>
              <a:rPr lang="en-US" altLang="en-US" sz="1400" dirty="0" smtClean="0"/>
              <a:t>Number of Unique Logins – </a:t>
            </a:r>
          </a:p>
          <a:p>
            <a:pPr marL="0" lvl="1" indent="0">
              <a:buNone/>
            </a:pPr>
            <a:r>
              <a:rPr lang="en-US" altLang="en-US" sz="1400" dirty="0" smtClean="0"/>
              <a:t>          represents number of individual user log ins </a:t>
            </a:r>
          </a:p>
          <a:p>
            <a:pPr marL="231775" lvl="1" indent="-231775"/>
            <a:r>
              <a:rPr lang="en-US" altLang="en-US" sz="1400" dirty="0" smtClean="0"/>
              <a:t>Number of Logins for Time of Day </a:t>
            </a:r>
          </a:p>
          <a:p>
            <a:pPr marL="0" lvl="1" indent="0">
              <a:buNone/>
            </a:pPr>
            <a:r>
              <a:rPr lang="en-US" altLang="en-US" sz="1400" dirty="0" smtClean="0"/>
              <a:t>          time displayed in military time</a:t>
            </a:r>
          </a:p>
          <a:p>
            <a:pPr marL="231775" lvl="1" indent="-231775"/>
            <a:r>
              <a:rPr lang="en-US" altLang="en-US" sz="1400" dirty="0" smtClean="0"/>
              <a:t>Length of Login Minutes</a:t>
            </a:r>
          </a:p>
          <a:p>
            <a:pPr marL="0" indent="0">
              <a:buNone/>
            </a:pPr>
            <a:endParaRPr lang="en-US" altLang="en-US" sz="16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1BCEB3-8AD2-48E6-87DA-981D2013F6BF}" type="slidenum">
              <a:rPr lang="en-US" altLang="en-US" sz="9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9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44" y="1689840"/>
            <a:ext cx="408326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1440"/>
            <a:ext cx="4083268" cy="232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ABST_TXT_Railing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PPP_SABST_TXT_Railing</Template>
  <TotalTime>1601</TotalTime>
  <Words>811</Words>
  <Application>Microsoft Office PowerPoint</Application>
  <PresentationFormat>On-screen Show (4:3)</PresentationFormat>
  <Paragraphs>185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PPP_SABST_TXT_Railing</vt:lpstr>
      <vt:lpstr>Worksheet</vt:lpstr>
      <vt:lpstr>BPAS Technology Update</vt:lpstr>
      <vt:lpstr>Session Overview</vt:lpstr>
      <vt:lpstr>CPRO Re-write</vt:lpstr>
      <vt:lpstr>The MyPlanLoan Difference </vt:lpstr>
      <vt:lpstr>MyPlanLoan a BPAS Service</vt:lpstr>
      <vt:lpstr>MyPlanLoan Portal</vt:lpstr>
      <vt:lpstr>MyPlanLoan Portal</vt:lpstr>
      <vt:lpstr>MyPlanLoan Portal</vt:lpstr>
      <vt:lpstr>Web Statistics Report</vt:lpstr>
      <vt:lpstr>The Retirement Gap Report</vt:lpstr>
      <vt:lpstr>BPAS Go Green Campaign </vt:lpstr>
      <vt:lpstr>BPAS Go Green Campaign </vt:lpstr>
      <vt:lpstr>Participant Elected E-Delivery </vt:lpstr>
      <vt:lpstr>Participant ACH Data Capture</vt:lpstr>
      <vt:lpstr>Participant ACH Data Capture</vt:lpstr>
      <vt:lpstr>Web/ Email Targeted Messaging</vt:lpstr>
      <vt:lpstr>Web Cash Balance</vt:lpstr>
      <vt:lpstr>BPAS Mobile Apps</vt:lpstr>
      <vt:lpstr>BPAS Mobile Apps</vt:lpstr>
      <vt:lpstr>        LOGIN   HOME         MENU</vt:lpstr>
      <vt:lpstr>Account Summary        Account Information</vt:lpstr>
      <vt:lpstr>LOAN MODELING RETIREMENT CALCULATOR        PLAN CONTACTS</vt:lpstr>
      <vt:lpstr>Questions? </vt:lpstr>
      <vt:lpstr>PowerPoint Presentation</vt:lpstr>
    </vt:vector>
  </TitlesOfParts>
  <Company>PresentationPro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PresentationPro</dc:creator>
  <cp:keywords>PowerPoint Templates</cp:keywords>
  <dc:description>presentation templates and backgrounds for Microsoft PowerPoint</dc:description>
  <cp:lastModifiedBy>Elizabeth Kaido</cp:lastModifiedBy>
  <cp:revision>154</cp:revision>
  <dcterms:created xsi:type="dcterms:W3CDTF">2004-02-11T14:41:34Z</dcterms:created>
  <dcterms:modified xsi:type="dcterms:W3CDTF">2014-06-04T18:51:46Z</dcterms:modified>
  <cp:category>PowerPoint Templates</cp:category>
</cp:coreProperties>
</file>