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38"/>
  </p:notesMasterIdLst>
  <p:sldIdLst>
    <p:sldId id="256" r:id="rId3"/>
    <p:sldId id="298" r:id="rId4"/>
    <p:sldId id="257" r:id="rId5"/>
    <p:sldId id="258" r:id="rId6"/>
    <p:sldId id="299" r:id="rId7"/>
    <p:sldId id="259" r:id="rId8"/>
    <p:sldId id="300" r:id="rId9"/>
    <p:sldId id="260" r:id="rId10"/>
    <p:sldId id="302" r:id="rId11"/>
    <p:sldId id="303" r:id="rId12"/>
    <p:sldId id="307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82" r:id="rId28"/>
    <p:sldId id="283" r:id="rId29"/>
    <p:sldId id="284" r:id="rId30"/>
    <p:sldId id="285" r:id="rId31"/>
    <p:sldId id="286" r:id="rId32"/>
    <p:sldId id="304" r:id="rId33"/>
    <p:sldId id="308" r:id="rId34"/>
    <p:sldId id="290" r:id="rId35"/>
    <p:sldId id="305" r:id="rId36"/>
    <p:sldId id="306" r:id="rId37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6270" autoAdjust="0"/>
  </p:normalViewPr>
  <p:slideViewPr>
    <p:cSldViewPr>
      <p:cViewPr>
        <p:scale>
          <a:sx n="79" d="100"/>
          <a:sy n="79" d="100"/>
        </p:scale>
        <p:origin x="-24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30C77-C8F8-40E9-8E78-B9D8766A6F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C1811-5212-4317-A108-41028D5B1B1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Automatic enrollment without escalation may stall participant savings</a:t>
          </a:r>
          <a:endParaRPr lang="en-US" dirty="0"/>
        </a:p>
      </dgm:t>
    </dgm:pt>
    <dgm:pt modelId="{79540436-578E-44D5-8D31-D31020E15F74}" type="parTrans" cxnId="{69501DD4-917B-490D-B3B1-557F2773A8A3}">
      <dgm:prSet/>
      <dgm:spPr/>
      <dgm:t>
        <a:bodyPr/>
        <a:lstStyle/>
        <a:p>
          <a:endParaRPr lang="en-US"/>
        </a:p>
      </dgm:t>
    </dgm:pt>
    <dgm:pt modelId="{7C5BCB61-F0C5-4366-A34E-B77C50F92514}" type="sibTrans" cxnId="{69501DD4-917B-490D-B3B1-557F2773A8A3}">
      <dgm:prSet/>
      <dgm:spPr/>
      <dgm:t>
        <a:bodyPr/>
        <a:lstStyle/>
        <a:p>
          <a:endParaRPr lang="en-US"/>
        </a:p>
      </dgm:t>
    </dgm:pt>
    <dgm:pt modelId="{3BA893C6-3575-43EB-820D-550A4D2F9C6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Participants feel overwhelmed; make poor investment decisions</a:t>
          </a:r>
          <a:endParaRPr lang="en-US" dirty="0"/>
        </a:p>
      </dgm:t>
    </dgm:pt>
    <dgm:pt modelId="{C9C19250-AAE0-4CB2-8D5E-E0858383A6E0}" type="parTrans" cxnId="{31D48109-83BE-4821-8EE8-90FA52BB2201}">
      <dgm:prSet/>
      <dgm:spPr/>
      <dgm:t>
        <a:bodyPr/>
        <a:lstStyle/>
        <a:p>
          <a:endParaRPr lang="en-US"/>
        </a:p>
      </dgm:t>
    </dgm:pt>
    <dgm:pt modelId="{89D46E59-967F-4AB2-ACA1-0126F4D49DE9}" type="sibTrans" cxnId="{31D48109-83BE-4821-8EE8-90FA52BB2201}">
      <dgm:prSet/>
      <dgm:spPr/>
      <dgm:t>
        <a:bodyPr/>
        <a:lstStyle/>
        <a:p>
          <a:endParaRPr lang="en-US"/>
        </a:p>
      </dgm:t>
    </dgm:pt>
    <dgm:pt modelId="{F53AECCD-9A2E-417C-B4B3-DE3A9989F31D}" type="pres">
      <dgm:prSet presAssocID="{3FE30C77-C8F8-40E9-8E78-B9D8766A6F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A9A621-CD55-4C52-B49F-A78B80E5DE62}" type="pres">
      <dgm:prSet presAssocID="{E88C1811-5212-4317-A108-41028D5B1B1E}" presName="parentLin" presStyleCnt="0"/>
      <dgm:spPr/>
    </dgm:pt>
    <dgm:pt modelId="{F896F883-2594-4C88-98B2-03B5DC6DD6FC}" type="pres">
      <dgm:prSet presAssocID="{E88C1811-5212-4317-A108-41028D5B1B1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0D4112F-AE91-4AE9-9855-56DA3FF6331F}" type="pres">
      <dgm:prSet presAssocID="{E88C1811-5212-4317-A108-41028D5B1B1E}" presName="parentText" presStyleLbl="node1" presStyleIdx="0" presStyleCnt="2" custScaleX="102747" custScaleY="1841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64481-07C0-401D-87C7-25EFE2F2B1A0}" type="pres">
      <dgm:prSet presAssocID="{E88C1811-5212-4317-A108-41028D5B1B1E}" presName="negativeSpace" presStyleCnt="0"/>
      <dgm:spPr/>
    </dgm:pt>
    <dgm:pt modelId="{8C0791D0-E942-44BD-9E4B-30F0ABABEB36}" type="pres">
      <dgm:prSet presAssocID="{E88C1811-5212-4317-A108-41028D5B1B1E}" presName="childText" presStyleLbl="conFgAcc1" presStyleIdx="0" presStyleCnt="2" custLinFactNeighborY="-46128">
        <dgm:presLayoutVars>
          <dgm:bulletEnabled val="1"/>
        </dgm:presLayoutVars>
      </dgm:prSet>
      <dgm:spPr/>
    </dgm:pt>
    <dgm:pt modelId="{B9907B36-1B94-4364-BC29-F9D59BB2CEE6}" type="pres">
      <dgm:prSet presAssocID="{7C5BCB61-F0C5-4366-A34E-B77C50F92514}" presName="spaceBetweenRectangles" presStyleCnt="0"/>
      <dgm:spPr/>
    </dgm:pt>
    <dgm:pt modelId="{26A8C8C0-5D00-4F6B-9A02-53EE0D3C519C}" type="pres">
      <dgm:prSet presAssocID="{3BA893C6-3575-43EB-820D-550A4D2F9C68}" presName="parentLin" presStyleCnt="0"/>
      <dgm:spPr/>
    </dgm:pt>
    <dgm:pt modelId="{96808411-8265-4709-943B-6AA90AD483C4}" type="pres">
      <dgm:prSet presAssocID="{3BA893C6-3575-43EB-820D-550A4D2F9C6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F8815E8-D3A8-4E08-83A8-A3017833AD07}" type="pres">
      <dgm:prSet presAssocID="{3BA893C6-3575-43EB-820D-550A4D2F9C68}" presName="parentText" presStyleLbl="node1" presStyleIdx="1" presStyleCnt="2" custScaleX="105495" custScaleY="147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CDB57-C51E-47A6-A76A-856E14DABB3D}" type="pres">
      <dgm:prSet presAssocID="{3BA893C6-3575-43EB-820D-550A4D2F9C68}" presName="negativeSpace" presStyleCnt="0"/>
      <dgm:spPr/>
    </dgm:pt>
    <dgm:pt modelId="{8FA1181A-CA45-43B7-A657-4DBF4AF36F09}" type="pres">
      <dgm:prSet presAssocID="{3BA893C6-3575-43EB-820D-550A4D2F9C68}" presName="childText" presStyleLbl="conFgAcc1" presStyleIdx="1" presStyleCnt="2" custScaleY="435189" custLinFactNeighborY="35663">
        <dgm:presLayoutVars>
          <dgm:bulletEnabled val="1"/>
        </dgm:presLayoutVars>
      </dgm:prSet>
      <dgm:spPr/>
    </dgm:pt>
  </dgm:ptLst>
  <dgm:cxnLst>
    <dgm:cxn modelId="{86A8AE6A-ADDD-4AD1-8F54-EF915D03F1AA}" type="presOf" srcId="{E88C1811-5212-4317-A108-41028D5B1B1E}" destId="{E0D4112F-AE91-4AE9-9855-56DA3FF6331F}" srcOrd="1" destOrd="0" presId="urn:microsoft.com/office/officeart/2005/8/layout/list1"/>
    <dgm:cxn modelId="{7BE913E1-7CA9-4548-A565-33261EEBB767}" type="presOf" srcId="{3BA893C6-3575-43EB-820D-550A4D2F9C68}" destId="{96808411-8265-4709-943B-6AA90AD483C4}" srcOrd="0" destOrd="0" presId="urn:microsoft.com/office/officeart/2005/8/layout/list1"/>
    <dgm:cxn modelId="{69501DD4-917B-490D-B3B1-557F2773A8A3}" srcId="{3FE30C77-C8F8-40E9-8E78-B9D8766A6F9B}" destId="{E88C1811-5212-4317-A108-41028D5B1B1E}" srcOrd="0" destOrd="0" parTransId="{79540436-578E-44D5-8D31-D31020E15F74}" sibTransId="{7C5BCB61-F0C5-4366-A34E-B77C50F92514}"/>
    <dgm:cxn modelId="{1F291A75-5217-46BC-8933-E1C91C4DFCE1}" type="presOf" srcId="{3FE30C77-C8F8-40E9-8E78-B9D8766A6F9B}" destId="{F53AECCD-9A2E-417C-B4B3-DE3A9989F31D}" srcOrd="0" destOrd="0" presId="urn:microsoft.com/office/officeart/2005/8/layout/list1"/>
    <dgm:cxn modelId="{E023B313-BCFE-48A4-85B2-0778DD64DEE9}" type="presOf" srcId="{3BA893C6-3575-43EB-820D-550A4D2F9C68}" destId="{CF8815E8-D3A8-4E08-83A8-A3017833AD07}" srcOrd="1" destOrd="0" presId="urn:microsoft.com/office/officeart/2005/8/layout/list1"/>
    <dgm:cxn modelId="{9F618009-D958-4298-A36B-A9E1F738C252}" type="presOf" srcId="{E88C1811-5212-4317-A108-41028D5B1B1E}" destId="{F896F883-2594-4C88-98B2-03B5DC6DD6FC}" srcOrd="0" destOrd="0" presId="urn:microsoft.com/office/officeart/2005/8/layout/list1"/>
    <dgm:cxn modelId="{31D48109-83BE-4821-8EE8-90FA52BB2201}" srcId="{3FE30C77-C8F8-40E9-8E78-B9D8766A6F9B}" destId="{3BA893C6-3575-43EB-820D-550A4D2F9C68}" srcOrd="1" destOrd="0" parTransId="{C9C19250-AAE0-4CB2-8D5E-E0858383A6E0}" sibTransId="{89D46E59-967F-4AB2-ACA1-0126F4D49DE9}"/>
    <dgm:cxn modelId="{DB188043-04B3-4345-840F-6797DC7D2C97}" type="presParOf" srcId="{F53AECCD-9A2E-417C-B4B3-DE3A9989F31D}" destId="{76A9A621-CD55-4C52-B49F-A78B80E5DE62}" srcOrd="0" destOrd="0" presId="urn:microsoft.com/office/officeart/2005/8/layout/list1"/>
    <dgm:cxn modelId="{318E67BB-BCAA-47FF-B562-B23A8A181B2C}" type="presParOf" srcId="{76A9A621-CD55-4C52-B49F-A78B80E5DE62}" destId="{F896F883-2594-4C88-98B2-03B5DC6DD6FC}" srcOrd="0" destOrd="0" presId="urn:microsoft.com/office/officeart/2005/8/layout/list1"/>
    <dgm:cxn modelId="{11B9B75F-AEE6-452B-9685-7D5561D7A2F9}" type="presParOf" srcId="{76A9A621-CD55-4C52-B49F-A78B80E5DE62}" destId="{E0D4112F-AE91-4AE9-9855-56DA3FF6331F}" srcOrd="1" destOrd="0" presId="urn:microsoft.com/office/officeart/2005/8/layout/list1"/>
    <dgm:cxn modelId="{71FEA659-40B9-4F93-9E17-A3B38F5AA42A}" type="presParOf" srcId="{F53AECCD-9A2E-417C-B4B3-DE3A9989F31D}" destId="{03464481-07C0-401D-87C7-25EFE2F2B1A0}" srcOrd="1" destOrd="0" presId="urn:microsoft.com/office/officeart/2005/8/layout/list1"/>
    <dgm:cxn modelId="{CC307703-F82B-44A5-A22F-94B4D00A72D6}" type="presParOf" srcId="{F53AECCD-9A2E-417C-B4B3-DE3A9989F31D}" destId="{8C0791D0-E942-44BD-9E4B-30F0ABABEB36}" srcOrd="2" destOrd="0" presId="urn:microsoft.com/office/officeart/2005/8/layout/list1"/>
    <dgm:cxn modelId="{75323111-2EC2-4413-8270-48060FCBCB80}" type="presParOf" srcId="{F53AECCD-9A2E-417C-B4B3-DE3A9989F31D}" destId="{B9907B36-1B94-4364-BC29-F9D59BB2CEE6}" srcOrd="3" destOrd="0" presId="urn:microsoft.com/office/officeart/2005/8/layout/list1"/>
    <dgm:cxn modelId="{CA4BDF57-505A-4965-B2D1-A99E017778DB}" type="presParOf" srcId="{F53AECCD-9A2E-417C-B4B3-DE3A9989F31D}" destId="{26A8C8C0-5D00-4F6B-9A02-53EE0D3C519C}" srcOrd="4" destOrd="0" presId="urn:microsoft.com/office/officeart/2005/8/layout/list1"/>
    <dgm:cxn modelId="{D5894563-CAC6-4A3A-9749-17A6B0813941}" type="presParOf" srcId="{26A8C8C0-5D00-4F6B-9A02-53EE0D3C519C}" destId="{96808411-8265-4709-943B-6AA90AD483C4}" srcOrd="0" destOrd="0" presId="urn:microsoft.com/office/officeart/2005/8/layout/list1"/>
    <dgm:cxn modelId="{9155E7CF-F3CB-4682-AFF7-3D0E1FB15B42}" type="presParOf" srcId="{26A8C8C0-5D00-4F6B-9A02-53EE0D3C519C}" destId="{CF8815E8-D3A8-4E08-83A8-A3017833AD07}" srcOrd="1" destOrd="0" presId="urn:microsoft.com/office/officeart/2005/8/layout/list1"/>
    <dgm:cxn modelId="{279606F6-34AE-4AA2-ACE8-B5F1D3942104}" type="presParOf" srcId="{F53AECCD-9A2E-417C-B4B3-DE3A9989F31D}" destId="{777CDB57-C51E-47A6-A76A-856E14DABB3D}" srcOrd="5" destOrd="0" presId="urn:microsoft.com/office/officeart/2005/8/layout/list1"/>
    <dgm:cxn modelId="{60F0548A-E677-47A3-84B2-04D8E62B02EA}" type="presParOf" srcId="{F53AECCD-9A2E-417C-B4B3-DE3A9989F31D}" destId="{8FA1181A-CA45-43B7-A657-4DBF4AF36F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87697-838B-48A4-B55F-D2B3E40D5C8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FBE533-7D5A-40AD-9293-8F7B10FDC636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1</a:t>
          </a:r>
          <a:endParaRPr lang="en-US" sz="1800" dirty="0">
            <a:latin typeface="Calibri" panose="020F0502020204030204" pitchFamily="34" charset="0"/>
          </a:endParaRPr>
        </a:p>
      </dgm:t>
    </dgm:pt>
    <dgm:pt modelId="{107B586E-54DB-4318-9408-FA37D01EA51A}" type="parTrans" cxnId="{A4832372-CDAC-49D5-8ACD-1DB847E17F1A}">
      <dgm:prSet/>
      <dgm:spPr/>
      <dgm:t>
        <a:bodyPr/>
        <a:lstStyle/>
        <a:p>
          <a:endParaRPr lang="en-US"/>
        </a:p>
      </dgm:t>
    </dgm:pt>
    <dgm:pt modelId="{07AB12C7-7CFA-4C59-ADA6-CACD5D329243}" type="sibTrans" cxnId="{A4832372-CDAC-49D5-8ACD-1DB847E17F1A}">
      <dgm:prSet/>
      <dgm:spPr/>
      <dgm:t>
        <a:bodyPr/>
        <a:lstStyle/>
        <a:p>
          <a:endParaRPr lang="en-US"/>
        </a:p>
      </dgm:t>
    </dgm:pt>
    <dgm:pt modelId="{036AD01C-B73B-4947-9E18-22BCFB805535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Calibri" panose="020F0502020204030204" pitchFamily="34" charset="0"/>
            </a:rPr>
            <a:t>Eligible compensation improperly included or excluded from contribution calculations</a:t>
          </a:r>
          <a:endParaRPr lang="en-US" sz="2000" dirty="0">
            <a:latin typeface="Calibri" panose="020F0502020204030204" pitchFamily="34" charset="0"/>
          </a:endParaRPr>
        </a:p>
      </dgm:t>
    </dgm:pt>
    <dgm:pt modelId="{56D242AC-8973-4C2E-8E10-E377B4C7520C}" type="parTrans" cxnId="{49CA77D3-3217-4E7E-A91D-109CD3961987}">
      <dgm:prSet/>
      <dgm:spPr/>
      <dgm:t>
        <a:bodyPr/>
        <a:lstStyle/>
        <a:p>
          <a:endParaRPr lang="en-US"/>
        </a:p>
      </dgm:t>
    </dgm:pt>
    <dgm:pt modelId="{E38BED6E-28D0-4BB7-9F80-3FFFC9B8B3DA}" type="sibTrans" cxnId="{49CA77D3-3217-4E7E-A91D-109CD3961987}">
      <dgm:prSet/>
      <dgm:spPr/>
      <dgm:t>
        <a:bodyPr/>
        <a:lstStyle/>
        <a:p>
          <a:endParaRPr lang="en-US"/>
        </a:p>
      </dgm:t>
    </dgm:pt>
    <dgm:pt modelId="{000C9CF3-7C0B-44E2-A052-2B3DC5A1808F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2</a:t>
          </a:r>
          <a:endParaRPr lang="en-US" sz="1800" dirty="0">
            <a:latin typeface="Calibri" panose="020F0502020204030204" pitchFamily="34" charset="0"/>
          </a:endParaRPr>
        </a:p>
      </dgm:t>
    </dgm:pt>
    <dgm:pt modelId="{378585BF-3659-40CD-B529-E02AE0A1DD40}" type="parTrans" cxnId="{2DF8B3E5-74C8-48F5-A264-DEC0D2D7CAFA}">
      <dgm:prSet/>
      <dgm:spPr/>
      <dgm:t>
        <a:bodyPr/>
        <a:lstStyle/>
        <a:p>
          <a:endParaRPr lang="en-US"/>
        </a:p>
      </dgm:t>
    </dgm:pt>
    <dgm:pt modelId="{A241E99D-FED9-4044-90D5-C486B6590D2F}" type="sibTrans" cxnId="{2DF8B3E5-74C8-48F5-A264-DEC0D2D7CAFA}">
      <dgm:prSet/>
      <dgm:spPr/>
      <dgm:t>
        <a:bodyPr/>
        <a:lstStyle/>
        <a:p>
          <a:endParaRPr lang="en-US"/>
        </a:p>
      </dgm:t>
    </dgm:pt>
    <dgm:pt modelId="{5A104DD7-EAC2-4BE2-8317-60F672257747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Exclusion of eligible participants</a:t>
          </a:r>
          <a:endParaRPr lang="en-US" sz="2000" dirty="0">
            <a:latin typeface="Calibri" panose="020F0502020204030204" pitchFamily="34" charset="0"/>
          </a:endParaRPr>
        </a:p>
      </dgm:t>
    </dgm:pt>
    <dgm:pt modelId="{A559A9EB-6D26-44DD-8A85-812F73CB19F2}" type="parTrans" cxnId="{B0FF679E-06BF-4F54-84ED-CE9E57235AC3}">
      <dgm:prSet/>
      <dgm:spPr/>
      <dgm:t>
        <a:bodyPr/>
        <a:lstStyle/>
        <a:p>
          <a:endParaRPr lang="en-US"/>
        </a:p>
      </dgm:t>
    </dgm:pt>
    <dgm:pt modelId="{D3186DEF-81A1-4C02-9145-515E44CC0371}" type="sibTrans" cxnId="{B0FF679E-06BF-4F54-84ED-CE9E57235AC3}">
      <dgm:prSet/>
      <dgm:spPr/>
      <dgm:t>
        <a:bodyPr/>
        <a:lstStyle/>
        <a:p>
          <a:endParaRPr lang="en-US"/>
        </a:p>
      </dgm:t>
    </dgm:pt>
    <dgm:pt modelId="{818B2B25-41C1-4682-918F-D8379EE8A3C7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3</a:t>
          </a:r>
          <a:endParaRPr lang="en-US" dirty="0">
            <a:latin typeface="Calibri" panose="020F0502020204030204" pitchFamily="34" charset="0"/>
          </a:endParaRPr>
        </a:p>
      </dgm:t>
    </dgm:pt>
    <dgm:pt modelId="{70514E18-D3A8-402C-824E-C310112A703B}" type="parTrans" cxnId="{D17C26B0-8C3D-4149-93F6-070A0C79F766}">
      <dgm:prSet/>
      <dgm:spPr/>
      <dgm:t>
        <a:bodyPr/>
        <a:lstStyle/>
        <a:p>
          <a:endParaRPr lang="en-US"/>
        </a:p>
      </dgm:t>
    </dgm:pt>
    <dgm:pt modelId="{6F8F279C-A837-4A31-9F25-D9A32EFD6037}" type="sibTrans" cxnId="{D17C26B0-8C3D-4149-93F6-070A0C79F766}">
      <dgm:prSet/>
      <dgm:spPr/>
      <dgm:t>
        <a:bodyPr/>
        <a:lstStyle/>
        <a:p>
          <a:endParaRPr lang="en-US"/>
        </a:p>
      </dgm:t>
    </dgm:pt>
    <dgm:pt modelId="{59615BB0-A21C-44CB-87CA-C85B46A81DDD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Inclusion of ineligible participant</a:t>
          </a:r>
          <a:endParaRPr lang="en-US" sz="2000" dirty="0">
            <a:latin typeface="Calibri" panose="020F0502020204030204" pitchFamily="34" charset="0"/>
          </a:endParaRPr>
        </a:p>
      </dgm:t>
    </dgm:pt>
    <dgm:pt modelId="{3012D164-F424-494E-B20A-D3B6BE05BCA2}" type="parTrans" cxnId="{E6896870-0731-4956-A520-29B2D33CAFB0}">
      <dgm:prSet/>
      <dgm:spPr/>
      <dgm:t>
        <a:bodyPr/>
        <a:lstStyle/>
        <a:p>
          <a:endParaRPr lang="en-US"/>
        </a:p>
      </dgm:t>
    </dgm:pt>
    <dgm:pt modelId="{C6F69478-CA04-4036-802F-84FC9221C24C}" type="sibTrans" cxnId="{E6896870-0731-4956-A520-29B2D33CAFB0}">
      <dgm:prSet/>
      <dgm:spPr/>
      <dgm:t>
        <a:bodyPr/>
        <a:lstStyle/>
        <a:p>
          <a:endParaRPr lang="en-US"/>
        </a:p>
      </dgm:t>
    </dgm:pt>
    <dgm:pt modelId="{5F28F754-B2B4-4A1D-8A09-617AE30E730D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4</a:t>
          </a:r>
          <a:r>
            <a:rPr lang="en-US" sz="1100" dirty="0" smtClean="0"/>
            <a:t> </a:t>
          </a:r>
          <a:br>
            <a:rPr lang="en-US" sz="1100" dirty="0" smtClean="0"/>
          </a:br>
          <a:endParaRPr lang="en-US" sz="1100" dirty="0"/>
        </a:p>
      </dgm:t>
    </dgm:pt>
    <dgm:pt modelId="{E1E71C58-F435-4F79-85BA-8AB1E77F451A}" type="parTrans" cxnId="{817E5952-BCF6-4F6C-82B7-4E22CC07961F}">
      <dgm:prSet/>
      <dgm:spPr/>
      <dgm:t>
        <a:bodyPr/>
        <a:lstStyle/>
        <a:p>
          <a:endParaRPr lang="en-US"/>
        </a:p>
      </dgm:t>
    </dgm:pt>
    <dgm:pt modelId="{37605D1C-DC5E-4904-8D9A-F4784D0F2E53}" type="sibTrans" cxnId="{817E5952-BCF6-4F6C-82B7-4E22CC07961F}">
      <dgm:prSet/>
      <dgm:spPr/>
      <dgm:t>
        <a:bodyPr/>
        <a:lstStyle/>
        <a:p>
          <a:endParaRPr lang="en-US"/>
        </a:p>
      </dgm:t>
    </dgm:pt>
    <dgm:pt modelId="{F4154DFD-B9F3-42F5-838E-038D1BC7B29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Calibri" panose="020F0502020204030204" pitchFamily="34" charset="0"/>
            </a:rPr>
            <a:t>Distribution failures</a:t>
          </a:r>
          <a:endParaRPr lang="en-US" sz="2000" dirty="0">
            <a:latin typeface="Calibri" panose="020F0502020204030204" pitchFamily="34" charset="0"/>
          </a:endParaRPr>
        </a:p>
      </dgm:t>
    </dgm:pt>
    <dgm:pt modelId="{DCB9599C-97DD-4210-9D3D-D648172D8ADA}" type="parTrans" cxnId="{1D6FCCF7-0E8C-4260-BAFC-C57DECCA53D4}">
      <dgm:prSet/>
      <dgm:spPr/>
      <dgm:t>
        <a:bodyPr/>
        <a:lstStyle/>
        <a:p>
          <a:endParaRPr lang="en-US"/>
        </a:p>
      </dgm:t>
    </dgm:pt>
    <dgm:pt modelId="{630C30A8-5FAD-4893-82AF-58B268FA4F63}" type="sibTrans" cxnId="{1D6FCCF7-0E8C-4260-BAFC-C57DECCA53D4}">
      <dgm:prSet/>
      <dgm:spPr/>
      <dgm:t>
        <a:bodyPr/>
        <a:lstStyle/>
        <a:p>
          <a:endParaRPr lang="en-US"/>
        </a:p>
      </dgm:t>
    </dgm:pt>
    <dgm:pt modelId="{9FA8DEB7-4A09-4BC3-8FB9-35B034A4573A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sz="800" dirty="0"/>
        </a:p>
      </dgm:t>
    </dgm:pt>
    <dgm:pt modelId="{B54BA1E8-EA1E-48AE-B79D-35E8194AFDB0}" type="parTrans" cxnId="{7FD3ECD3-7C69-4160-A52E-6D1FF6A331AA}">
      <dgm:prSet/>
      <dgm:spPr/>
      <dgm:t>
        <a:bodyPr/>
        <a:lstStyle/>
        <a:p>
          <a:endParaRPr lang="en-US"/>
        </a:p>
      </dgm:t>
    </dgm:pt>
    <dgm:pt modelId="{B0BA8DE0-D551-4DDB-B39D-B17231BE2393}" type="sibTrans" cxnId="{7FD3ECD3-7C69-4160-A52E-6D1FF6A331AA}">
      <dgm:prSet/>
      <dgm:spPr/>
      <dgm:t>
        <a:bodyPr/>
        <a:lstStyle/>
        <a:p>
          <a:endParaRPr lang="en-US"/>
        </a:p>
      </dgm:t>
    </dgm:pt>
    <dgm:pt modelId="{60C0D18C-B67A-4C74-A355-7ED09CA74FA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>
              <a:latin typeface="Calibri" panose="020F0502020204030204" pitchFamily="34" charset="0"/>
            </a:rPr>
            <a:t>Incorrect distribution amounts/improper forfeitures</a:t>
          </a:r>
          <a:endParaRPr lang="en-US" sz="1600" dirty="0">
            <a:latin typeface="Calibri" panose="020F0502020204030204" pitchFamily="34" charset="0"/>
          </a:endParaRPr>
        </a:p>
      </dgm:t>
    </dgm:pt>
    <dgm:pt modelId="{CF90922E-8397-4961-90A6-AAE93128E1C8}" type="parTrans" cxnId="{22DDB7BE-788E-43B2-B6CC-CF5375AF5F3C}">
      <dgm:prSet/>
      <dgm:spPr/>
      <dgm:t>
        <a:bodyPr/>
        <a:lstStyle/>
        <a:p>
          <a:endParaRPr lang="en-US"/>
        </a:p>
      </dgm:t>
    </dgm:pt>
    <dgm:pt modelId="{A7853F24-264D-4656-A1A6-A8E4B55355E6}" type="sibTrans" cxnId="{22DDB7BE-788E-43B2-B6CC-CF5375AF5F3C}">
      <dgm:prSet/>
      <dgm:spPr/>
      <dgm:t>
        <a:bodyPr/>
        <a:lstStyle/>
        <a:p>
          <a:endParaRPr lang="en-US"/>
        </a:p>
      </dgm:t>
    </dgm:pt>
    <dgm:pt modelId="{E04500FE-7572-4B33-A26D-1774B5560A5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>
              <a:latin typeface="Calibri" panose="020F0502020204030204" pitchFamily="34" charset="0"/>
            </a:rPr>
            <a:t>Distribution to ineligible participant</a:t>
          </a:r>
        </a:p>
      </dgm:t>
    </dgm:pt>
    <dgm:pt modelId="{4792FC60-8397-4229-8A3F-51C890C4924F}" type="parTrans" cxnId="{8B18D2AB-EEA3-42D5-98A6-5545F685E36C}">
      <dgm:prSet/>
      <dgm:spPr/>
      <dgm:t>
        <a:bodyPr/>
        <a:lstStyle/>
        <a:p>
          <a:endParaRPr lang="en-US"/>
        </a:p>
      </dgm:t>
    </dgm:pt>
    <dgm:pt modelId="{C1EECE09-4418-4D81-BD05-BB2F3EB92531}" type="sibTrans" cxnId="{8B18D2AB-EEA3-42D5-98A6-5545F685E36C}">
      <dgm:prSet/>
      <dgm:spPr/>
      <dgm:t>
        <a:bodyPr/>
        <a:lstStyle/>
        <a:p>
          <a:endParaRPr lang="en-US"/>
        </a:p>
      </dgm:t>
    </dgm:pt>
    <dgm:pt modelId="{57A7CF12-966E-4ECC-99B6-0AE0838716B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>
              <a:latin typeface="Calibri" panose="020F0502020204030204" pitchFamily="34" charset="0"/>
            </a:rPr>
            <a:t>Incorrect vesting</a:t>
          </a:r>
        </a:p>
      </dgm:t>
    </dgm:pt>
    <dgm:pt modelId="{42FEC832-AEAD-498E-8EF2-2546335E6550}" type="parTrans" cxnId="{FEF37CD0-EBE4-4E54-AB6A-B517B753FAFA}">
      <dgm:prSet/>
      <dgm:spPr/>
      <dgm:t>
        <a:bodyPr/>
        <a:lstStyle/>
        <a:p>
          <a:endParaRPr lang="en-US"/>
        </a:p>
      </dgm:t>
    </dgm:pt>
    <dgm:pt modelId="{CF7BB65F-ADB2-467E-ACC9-52179EB83305}" type="sibTrans" cxnId="{FEF37CD0-EBE4-4E54-AB6A-B517B753FAFA}">
      <dgm:prSet/>
      <dgm:spPr/>
      <dgm:t>
        <a:bodyPr/>
        <a:lstStyle/>
        <a:p>
          <a:endParaRPr lang="en-US"/>
        </a:p>
      </dgm:t>
    </dgm:pt>
    <dgm:pt modelId="{B2AF6827-6AEC-4E82-B360-6AB0D98B7E06}" type="pres">
      <dgm:prSet presAssocID="{DE087697-838B-48A4-B55F-D2B3E40D5C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A64F5C-FE2B-4D56-B880-1BF6D339CC64}" type="pres">
      <dgm:prSet presAssocID="{52FBE533-7D5A-40AD-9293-8F7B10FDC636}" presName="composite" presStyleCnt="0"/>
      <dgm:spPr/>
    </dgm:pt>
    <dgm:pt modelId="{FCD83B37-78A5-436B-B2A1-45844947111E}" type="pres">
      <dgm:prSet presAssocID="{52FBE533-7D5A-40AD-9293-8F7B10FDC63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D700F-5E07-4F09-9BFA-E4D708B511C3}" type="pres">
      <dgm:prSet presAssocID="{52FBE533-7D5A-40AD-9293-8F7B10FDC636}" presName="descendantText" presStyleLbl="alignAcc1" presStyleIdx="0" presStyleCnt="4" custScaleY="107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8A114-CB81-46DE-9AEE-F71F2FFF8DF6}" type="pres">
      <dgm:prSet presAssocID="{07AB12C7-7CFA-4C59-ADA6-CACD5D329243}" presName="sp" presStyleCnt="0"/>
      <dgm:spPr/>
    </dgm:pt>
    <dgm:pt modelId="{028E4B8F-E5FC-4B45-9A46-B8154E0FF0D3}" type="pres">
      <dgm:prSet presAssocID="{000C9CF3-7C0B-44E2-A052-2B3DC5A1808F}" presName="composite" presStyleCnt="0"/>
      <dgm:spPr/>
    </dgm:pt>
    <dgm:pt modelId="{A5BA35DF-2058-4363-89A9-DF484F308220}" type="pres">
      <dgm:prSet presAssocID="{000C9CF3-7C0B-44E2-A052-2B3DC5A1808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30814-E1A7-4F57-BEF4-5F52D0BD8D49}" type="pres">
      <dgm:prSet presAssocID="{000C9CF3-7C0B-44E2-A052-2B3DC5A1808F}" presName="descendantText" presStyleLbl="alignAcc1" presStyleIdx="1" presStyleCnt="4" custLinFactNeighborX="-509" custLinFactNeighborY="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282D1-6EF3-4AF7-A0DB-108EA32EAE0D}" type="pres">
      <dgm:prSet presAssocID="{A241E99D-FED9-4044-90D5-C486B6590D2F}" presName="sp" presStyleCnt="0"/>
      <dgm:spPr/>
    </dgm:pt>
    <dgm:pt modelId="{D4FE72EE-0EA8-409F-B47A-9819FA5E6F91}" type="pres">
      <dgm:prSet presAssocID="{818B2B25-41C1-4682-918F-D8379EE8A3C7}" presName="composite" presStyleCnt="0"/>
      <dgm:spPr/>
    </dgm:pt>
    <dgm:pt modelId="{A0B764E4-9FD0-45BB-AE1D-C1D00DFF980C}" type="pres">
      <dgm:prSet presAssocID="{818B2B25-41C1-4682-918F-D8379EE8A3C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88E75-4AB5-4BD4-B7CB-42D22AE09C5E}" type="pres">
      <dgm:prSet presAssocID="{818B2B25-41C1-4682-918F-D8379EE8A3C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3315A-B4EE-4EF4-979C-068B33E06858}" type="pres">
      <dgm:prSet presAssocID="{6F8F279C-A837-4A31-9F25-D9A32EFD6037}" presName="sp" presStyleCnt="0"/>
      <dgm:spPr/>
    </dgm:pt>
    <dgm:pt modelId="{DA241045-29A9-42B1-BA99-285EDC02F7A1}" type="pres">
      <dgm:prSet presAssocID="{5F28F754-B2B4-4A1D-8A09-617AE30E730D}" presName="composite" presStyleCnt="0"/>
      <dgm:spPr/>
    </dgm:pt>
    <dgm:pt modelId="{9706F1D6-B1E8-4B8E-9759-E79693554D29}" type="pres">
      <dgm:prSet presAssocID="{5F28F754-B2B4-4A1D-8A09-617AE30E730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EDBBA-2B65-484C-81CB-00F2F900DB61}" type="pres">
      <dgm:prSet presAssocID="{5F28F754-B2B4-4A1D-8A09-617AE30E730D}" presName="descendantText" presStyleLbl="alignAcc1" presStyleIdx="3" presStyleCnt="4" custScaleY="16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8DBFD6-2445-491A-A9DA-A4CF03CBBFCA}" type="presOf" srcId="{9FA8DEB7-4A09-4BC3-8FB9-35B034A4573A}" destId="{B04EDBBA-2B65-484C-81CB-00F2F900DB61}" srcOrd="0" destOrd="4" presId="urn:microsoft.com/office/officeart/2005/8/layout/chevron2"/>
    <dgm:cxn modelId="{E4AFC613-7C3F-4977-87F0-59FB8913DE50}" type="presOf" srcId="{000C9CF3-7C0B-44E2-A052-2B3DC5A1808F}" destId="{A5BA35DF-2058-4363-89A9-DF484F308220}" srcOrd="0" destOrd="0" presId="urn:microsoft.com/office/officeart/2005/8/layout/chevron2"/>
    <dgm:cxn modelId="{5D187AFC-AEF6-44A3-9E80-F408D1D88774}" type="presOf" srcId="{036AD01C-B73B-4947-9E18-22BCFB805535}" destId="{AB8D700F-5E07-4F09-9BFA-E4D708B511C3}" srcOrd="0" destOrd="0" presId="urn:microsoft.com/office/officeart/2005/8/layout/chevron2"/>
    <dgm:cxn modelId="{22DDB7BE-788E-43B2-B6CC-CF5375AF5F3C}" srcId="{5F28F754-B2B4-4A1D-8A09-617AE30E730D}" destId="{60C0D18C-B67A-4C74-A355-7ED09CA74FA8}" srcOrd="1" destOrd="0" parTransId="{CF90922E-8397-4961-90A6-AAE93128E1C8}" sibTransId="{A7853F24-264D-4656-A1A6-A8E4B55355E6}"/>
    <dgm:cxn modelId="{1D6FCCF7-0E8C-4260-BAFC-C57DECCA53D4}" srcId="{5F28F754-B2B4-4A1D-8A09-617AE30E730D}" destId="{F4154DFD-B9F3-42F5-838E-038D1BC7B29E}" srcOrd="0" destOrd="0" parTransId="{DCB9599C-97DD-4210-9D3D-D648172D8ADA}" sibTransId="{630C30A8-5FAD-4893-82AF-58B268FA4F63}"/>
    <dgm:cxn modelId="{0379220C-5593-4F80-89D0-940789F932A6}" type="presOf" srcId="{F4154DFD-B9F3-42F5-838E-038D1BC7B29E}" destId="{B04EDBBA-2B65-484C-81CB-00F2F900DB61}" srcOrd="0" destOrd="0" presId="urn:microsoft.com/office/officeart/2005/8/layout/chevron2"/>
    <dgm:cxn modelId="{FEF37CD0-EBE4-4E54-AB6A-B517B753FAFA}" srcId="{5F28F754-B2B4-4A1D-8A09-617AE30E730D}" destId="{57A7CF12-966E-4ECC-99B6-0AE0838716B0}" srcOrd="3" destOrd="0" parTransId="{42FEC832-AEAD-498E-8EF2-2546335E6550}" sibTransId="{CF7BB65F-ADB2-467E-ACC9-52179EB83305}"/>
    <dgm:cxn modelId="{7FD894FB-990F-4EAD-9C57-4F0E1A22B099}" type="presOf" srcId="{5F28F754-B2B4-4A1D-8A09-617AE30E730D}" destId="{9706F1D6-B1E8-4B8E-9759-E79693554D29}" srcOrd="0" destOrd="0" presId="urn:microsoft.com/office/officeart/2005/8/layout/chevron2"/>
    <dgm:cxn modelId="{971FA0B1-A2F4-45F2-BFD3-411FDE8C3E4B}" type="presOf" srcId="{DE087697-838B-48A4-B55F-D2B3E40D5C87}" destId="{B2AF6827-6AEC-4E82-B360-6AB0D98B7E06}" srcOrd="0" destOrd="0" presId="urn:microsoft.com/office/officeart/2005/8/layout/chevron2"/>
    <dgm:cxn modelId="{817E5952-BCF6-4F6C-82B7-4E22CC07961F}" srcId="{DE087697-838B-48A4-B55F-D2B3E40D5C87}" destId="{5F28F754-B2B4-4A1D-8A09-617AE30E730D}" srcOrd="3" destOrd="0" parTransId="{E1E71C58-F435-4F79-85BA-8AB1E77F451A}" sibTransId="{37605D1C-DC5E-4904-8D9A-F4784D0F2E53}"/>
    <dgm:cxn modelId="{D49120AB-44A2-435C-A074-01A72DF7961A}" type="presOf" srcId="{E04500FE-7572-4B33-A26D-1774B5560A5C}" destId="{B04EDBBA-2B65-484C-81CB-00F2F900DB61}" srcOrd="0" destOrd="2" presId="urn:microsoft.com/office/officeart/2005/8/layout/chevron2"/>
    <dgm:cxn modelId="{395141F3-B7E1-47AF-98A6-BA51821BF11C}" type="presOf" srcId="{52FBE533-7D5A-40AD-9293-8F7B10FDC636}" destId="{FCD83B37-78A5-436B-B2A1-45844947111E}" srcOrd="0" destOrd="0" presId="urn:microsoft.com/office/officeart/2005/8/layout/chevron2"/>
    <dgm:cxn modelId="{49CA77D3-3217-4E7E-A91D-109CD3961987}" srcId="{52FBE533-7D5A-40AD-9293-8F7B10FDC636}" destId="{036AD01C-B73B-4947-9E18-22BCFB805535}" srcOrd="0" destOrd="0" parTransId="{56D242AC-8973-4C2E-8E10-E377B4C7520C}" sibTransId="{E38BED6E-28D0-4BB7-9F80-3FFFC9B8B3DA}"/>
    <dgm:cxn modelId="{8B18D2AB-EEA3-42D5-98A6-5545F685E36C}" srcId="{5F28F754-B2B4-4A1D-8A09-617AE30E730D}" destId="{E04500FE-7572-4B33-A26D-1774B5560A5C}" srcOrd="2" destOrd="0" parTransId="{4792FC60-8397-4229-8A3F-51C890C4924F}" sibTransId="{C1EECE09-4418-4D81-BD05-BB2F3EB92531}"/>
    <dgm:cxn modelId="{FDCA8961-B57C-48F1-85CC-6BBA8A821F2F}" type="presOf" srcId="{60C0D18C-B67A-4C74-A355-7ED09CA74FA8}" destId="{B04EDBBA-2B65-484C-81CB-00F2F900DB61}" srcOrd="0" destOrd="1" presId="urn:microsoft.com/office/officeart/2005/8/layout/chevron2"/>
    <dgm:cxn modelId="{F09A6676-50AC-4423-BEC1-49FD92243911}" type="presOf" srcId="{818B2B25-41C1-4682-918F-D8379EE8A3C7}" destId="{A0B764E4-9FD0-45BB-AE1D-C1D00DFF980C}" srcOrd="0" destOrd="0" presId="urn:microsoft.com/office/officeart/2005/8/layout/chevron2"/>
    <dgm:cxn modelId="{FD01BA0E-E5E2-4D34-BB2A-EEF470E3232F}" type="presOf" srcId="{57A7CF12-966E-4ECC-99B6-0AE0838716B0}" destId="{B04EDBBA-2B65-484C-81CB-00F2F900DB61}" srcOrd="0" destOrd="3" presId="urn:microsoft.com/office/officeart/2005/8/layout/chevron2"/>
    <dgm:cxn modelId="{2DF8B3E5-74C8-48F5-A264-DEC0D2D7CAFA}" srcId="{DE087697-838B-48A4-B55F-D2B3E40D5C87}" destId="{000C9CF3-7C0B-44E2-A052-2B3DC5A1808F}" srcOrd="1" destOrd="0" parTransId="{378585BF-3659-40CD-B529-E02AE0A1DD40}" sibTransId="{A241E99D-FED9-4044-90D5-C486B6590D2F}"/>
    <dgm:cxn modelId="{A4832372-CDAC-49D5-8ACD-1DB847E17F1A}" srcId="{DE087697-838B-48A4-B55F-D2B3E40D5C87}" destId="{52FBE533-7D5A-40AD-9293-8F7B10FDC636}" srcOrd="0" destOrd="0" parTransId="{107B586E-54DB-4318-9408-FA37D01EA51A}" sibTransId="{07AB12C7-7CFA-4C59-ADA6-CACD5D329243}"/>
    <dgm:cxn modelId="{E6896870-0731-4956-A520-29B2D33CAFB0}" srcId="{818B2B25-41C1-4682-918F-D8379EE8A3C7}" destId="{59615BB0-A21C-44CB-87CA-C85B46A81DDD}" srcOrd="0" destOrd="0" parTransId="{3012D164-F424-494E-B20A-D3B6BE05BCA2}" sibTransId="{C6F69478-CA04-4036-802F-84FC9221C24C}"/>
    <dgm:cxn modelId="{C211D054-E33F-4088-A686-4E938276082A}" type="presOf" srcId="{59615BB0-A21C-44CB-87CA-C85B46A81DDD}" destId="{BCA88E75-4AB5-4BD4-B7CB-42D22AE09C5E}" srcOrd="0" destOrd="0" presId="urn:microsoft.com/office/officeart/2005/8/layout/chevron2"/>
    <dgm:cxn modelId="{B0FF679E-06BF-4F54-84ED-CE9E57235AC3}" srcId="{000C9CF3-7C0B-44E2-A052-2B3DC5A1808F}" destId="{5A104DD7-EAC2-4BE2-8317-60F672257747}" srcOrd="0" destOrd="0" parTransId="{A559A9EB-6D26-44DD-8A85-812F73CB19F2}" sibTransId="{D3186DEF-81A1-4C02-9145-515E44CC0371}"/>
    <dgm:cxn modelId="{38580591-4EA0-49E1-A3BC-706A1BA0CF5A}" type="presOf" srcId="{5A104DD7-EAC2-4BE2-8317-60F672257747}" destId="{0FF30814-E1A7-4F57-BEF4-5F52D0BD8D49}" srcOrd="0" destOrd="0" presId="urn:microsoft.com/office/officeart/2005/8/layout/chevron2"/>
    <dgm:cxn modelId="{7FD3ECD3-7C69-4160-A52E-6D1FF6A331AA}" srcId="{5F28F754-B2B4-4A1D-8A09-617AE30E730D}" destId="{9FA8DEB7-4A09-4BC3-8FB9-35B034A4573A}" srcOrd="4" destOrd="0" parTransId="{B54BA1E8-EA1E-48AE-B79D-35E8194AFDB0}" sibTransId="{B0BA8DE0-D551-4DDB-B39D-B17231BE2393}"/>
    <dgm:cxn modelId="{D17C26B0-8C3D-4149-93F6-070A0C79F766}" srcId="{DE087697-838B-48A4-B55F-D2B3E40D5C87}" destId="{818B2B25-41C1-4682-918F-D8379EE8A3C7}" srcOrd="2" destOrd="0" parTransId="{70514E18-D3A8-402C-824E-C310112A703B}" sibTransId="{6F8F279C-A837-4A31-9F25-D9A32EFD6037}"/>
    <dgm:cxn modelId="{238ADE05-39C2-4C26-86FE-FDEDAB735E7C}" type="presParOf" srcId="{B2AF6827-6AEC-4E82-B360-6AB0D98B7E06}" destId="{1FA64F5C-FE2B-4D56-B880-1BF6D339CC64}" srcOrd="0" destOrd="0" presId="urn:microsoft.com/office/officeart/2005/8/layout/chevron2"/>
    <dgm:cxn modelId="{D8743C08-07C6-4FF6-9887-8A5780054DC3}" type="presParOf" srcId="{1FA64F5C-FE2B-4D56-B880-1BF6D339CC64}" destId="{FCD83B37-78A5-436B-B2A1-45844947111E}" srcOrd="0" destOrd="0" presId="urn:microsoft.com/office/officeart/2005/8/layout/chevron2"/>
    <dgm:cxn modelId="{160CD2D2-EDD3-43A6-800E-669D716FE53D}" type="presParOf" srcId="{1FA64F5C-FE2B-4D56-B880-1BF6D339CC64}" destId="{AB8D700F-5E07-4F09-9BFA-E4D708B511C3}" srcOrd="1" destOrd="0" presId="urn:microsoft.com/office/officeart/2005/8/layout/chevron2"/>
    <dgm:cxn modelId="{EEEBD7CA-D604-49AA-BD8F-CBFA5DAC44A6}" type="presParOf" srcId="{B2AF6827-6AEC-4E82-B360-6AB0D98B7E06}" destId="{DA48A114-CB81-46DE-9AEE-F71F2FFF8DF6}" srcOrd="1" destOrd="0" presId="urn:microsoft.com/office/officeart/2005/8/layout/chevron2"/>
    <dgm:cxn modelId="{C80012EF-147E-4DDF-94C7-442D5CA97D50}" type="presParOf" srcId="{B2AF6827-6AEC-4E82-B360-6AB0D98B7E06}" destId="{028E4B8F-E5FC-4B45-9A46-B8154E0FF0D3}" srcOrd="2" destOrd="0" presId="urn:microsoft.com/office/officeart/2005/8/layout/chevron2"/>
    <dgm:cxn modelId="{41E77863-D3C0-4D56-93A7-434539CEAD08}" type="presParOf" srcId="{028E4B8F-E5FC-4B45-9A46-B8154E0FF0D3}" destId="{A5BA35DF-2058-4363-89A9-DF484F308220}" srcOrd="0" destOrd="0" presId="urn:microsoft.com/office/officeart/2005/8/layout/chevron2"/>
    <dgm:cxn modelId="{C17031D3-045E-4917-93A1-D5DF43360047}" type="presParOf" srcId="{028E4B8F-E5FC-4B45-9A46-B8154E0FF0D3}" destId="{0FF30814-E1A7-4F57-BEF4-5F52D0BD8D49}" srcOrd="1" destOrd="0" presId="urn:microsoft.com/office/officeart/2005/8/layout/chevron2"/>
    <dgm:cxn modelId="{77A3985D-8AC2-4D42-9F7D-A102DD088A13}" type="presParOf" srcId="{B2AF6827-6AEC-4E82-B360-6AB0D98B7E06}" destId="{CB1282D1-6EF3-4AF7-A0DB-108EA32EAE0D}" srcOrd="3" destOrd="0" presId="urn:microsoft.com/office/officeart/2005/8/layout/chevron2"/>
    <dgm:cxn modelId="{960ADFE2-DC39-4618-B3ED-B625AFAF2EE2}" type="presParOf" srcId="{B2AF6827-6AEC-4E82-B360-6AB0D98B7E06}" destId="{D4FE72EE-0EA8-409F-B47A-9819FA5E6F91}" srcOrd="4" destOrd="0" presId="urn:microsoft.com/office/officeart/2005/8/layout/chevron2"/>
    <dgm:cxn modelId="{8C44A335-3789-4790-A228-BEA0CFAD764F}" type="presParOf" srcId="{D4FE72EE-0EA8-409F-B47A-9819FA5E6F91}" destId="{A0B764E4-9FD0-45BB-AE1D-C1D00DFF980C}" srcOrd="0" destOrd="0" presId="urn:microsoft.com/office/officeart/2005/8/layout/chevron2"/>
    <dgm:cxn modelId="{D44E30C0-8776-4EEC-B1B4-0E8F6D4D6493}" type="presParOf" srcId="{D4FE72EE-0EA8-409F-B47A-9819FA5E6F91}" destId="{BCA88E75-4AB5-4BD4-B7CB-42D22AE09C5E}" srcOrd="1" destOrd="0" presId="urn:microsoft.com/office/officeart/2005/8/layout/chevron2"/>
    <dgm:cxn modelId="{BAD9F8DE-65C1-42F1-9D0E-C197B58FAA1A}" type="presParOf" srcId="{B2AF6827-6AEC-4E82-B360-6AB0D98B7E06}" destId="{4333315A-B4EE-4EF4-979C-068B33E06858}" srcOrd="5" destOrd="0" presId="urn:microsoft.com/office/officeart/2005/8/layout/chevron2"/>
    <dgm:cxn modelId="{8C09913A-C3C8-4BB5-870B-6B8B7AC5688A}" type="presParOf" srcId="{B2AF6827-6AEC-4E82-B360-6AB0D98B7E06}" destId="{DA241045-29A9-42B1-BA99-285EDC02F7A1}" srcOrd="6" destOrd="0" presId="urn:microsoft.com/office/officeart/2005/8/layout/chevron2"/>
    <dgm:cxn modelId="{F1B69641-60A5-4F92-BE09-B6528CB0FA02}" type="presParOf" srcId="{DA241045-29A9-42B1-BA99-285EDC02F7A1}" destId="{9706F1D6-B1E8-4B8E-9759-E79693554D29}" srcOrd="0" destOrd="0" presId="urn:microsoft.com/office/officeart/2005/8/layout/chevron2"/>
    <dgm:cxn modelId="{87BE7359-1FB7-46AD-9EF4-BFAD34791BC2}" type="presParOf" srcId="{DA241045-29A9-42B1-BA99-285EDC02F7A1}" destId="{B04EDBBA-2B65-484C-81CB-00F2F900DB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087697-838B-48A4-B55F-D2B3E40D5C8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FBE533-7D5A-40AD-9293-8F7B10FDC636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5</a:t>
          </a:r>
          <a:endParaRPr lang="en-US" sz="1800" dirty="0">
            <a:latin typeface="Calibri" panose="020F0502020204030204" pitchFamily="34" charset="0"/>
          </a:endParaRPr>
        </a:p>
      </dgm:t>
    </dgm:pt>
    <dgm:pt modelId="{107B586E-54DB-4318-9408-FA37D01EA51A}" type="parTrans" cxnId="{A4832372-CDAC-49D5-8ACD-1DB847E17F1A}">
      <dgm:prSet/>
      <dgm:spPr/>
      <dgm:t>
        <a:bodyPr/>
        <a:lstStyle/>
        <a:p>
          <a:endParaRPr lang="en-US"/>
        </a:p>
      </dgm:t>
    </dgm:pt>
    <dgm:pt modelId="{07AB12C7-7CFA-4C59-ADA6-CACD5D329243}" type="sibTrans" cxnId="{A4832372-CDAC-49D5-8ACD-1DB847E17F1A}">
      <dgm:prSet/>
      <dgm:spPr/>
      <dgm:t>
        <a:bodyPr/>
        <a:lstStyle/>
        <a:p>
          <a:endParaRPr lang="en-US"/>
        </a:p>
      </dgm:t>
    </dgm:pt>
    <dgm:pt modelId="{036AD01C-B73B-4947-9E18-22BCFB805535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" panose="020F0502020204030204" pitchFamily="34" charset="0"/>
            </a:rPr>
            <a:t>Deferral failures</a:t>
          </a:r>
          <a:endParaRPr lang="en-US" sz="1800" dirty="0">
            <a:latin typeface="Calibri" panose="020F0502020204030204" pitchFamily="34" charset="0"/>
          </a:endParaRPr>
        </a:p>
      </dgm:t>
    </dgm:pt>
    <dgm:pt modelId="{56D242AC-8973-4C2E-8E10-E377B4C7520C}" type="parTrans" cxnId="{49CA77D3-3217-4E7E-A91D-109CD3961987}">
      <dgm:prSet/>
      <dgm:spPr/>
      <dgm:t>
        <a:bodyPr/>
        <a:lstStyle/>
        <a:p>
          <a:endParaRPr lang="en-US"/>
        </a:p>
      </dgm:t>
    </dgm:pt>
    <dgm:pt modelId="{E38BED6E-28D0-4BB7-9F80-3FFFC9B8B3DA}" type="sibTrans" cxnId="{49CA77D3-3217-4E7E-A91D-109CD3961987}">
      <dgm:prSet/>
      <dgm:spPr/>
      <dgm:t>
        <a:bodyPr/>
        <a:lstStyle/>
        <a:p>
          <a:endParaRPr lang="en-US"/>
        </a:p>
      </dgm:t>
    </dgm:pt>
    <dgm:pt modelId="{000C9CF3-7C0B-44E2-A052-2B3DC5A1808F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6</a:t>
          </a:r>
          <a:endParaRPr lang="en-US" sz="1800" dirty="0">
            <a:latin typeface="Calibri" panose="020F0502020204030204" pitchFamily="34" charset="0"/>
          </a:endParaRPr>
        </a:p>
      </dgm:t>
    </dgm:pt>
    <dgm:pt modelId="{378585BF-3659-40CD-B529-E02AE0A1DD40}" type="parTrans" cxnId="{2DF8B3E5-74C8-48F5-A264-DEC0D2D7CAFA}">
      <dgm:prSet/>
      <dgm:spPr/>
      <dgm:t>
        <a:bodyPr/>
        <a:lstStyle/>
        <a:p>
          <a:endParaRPr lang="en-US"/>
        </a:p>
      </dgm:t>
    </dgm:pt>
    <dgm:pt modelId="{A241E99D-FED9-4044-90D5-C486B6590D2F}" type="sibTrans" cxnId="{2DF8B3E5-74C8-48F5-A264-DEC0D2D7CAFA}">
      <dgm:prSet/>
      <dgm:spPr/>
      <dgm:t>
        <a:bodyPr/>
        <a:lstStyle/>
        <a:p>
          <a:endParaRPr lang="en-US"/>
        </a:p>
      </dgm:t>
    </dgm:pt>
    <dgm:pt modelId="{5A104DD7-EAC2-4BE2-8317-60F672257747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Plan Document failures</a:t>
          </a:r>
          <a:endParaRPr lang="en-US" sz="2000" dirty="0">
            <a:latin typeface="Calibri" panose="020F0502020204030204" pitchFamily="34" charset="0"/>
          </a:endParaRPr>
        </a:p>
      </dgm:t>
    </dgm:pt>
    <dgm:pt modelId="{A559A9EB-6D26-44DD-8A85-812F73CB19F2}" type="parTrans" cxnId="{B0FF679E-06BF-4F54-84ED-CE9E57235AC3}">
      <dgm:prSet/>
      <dgm:spPr/>
      <dgm:t>
        <a:bodyPr/>
        <a:lstStyle/>
        <a:p>
          <a:endParaRPr lang="en-US"/>
        </a:p>
      </dgm:t>
    </dgm:pt>
    <dgm:pt modelId="{D3186DEF-81A1-4C02-9145-515E44CC0371}" type="sibTrans" cxnId="{B0FF679E-06BF-4F54-84ED-CE9E57235AC3}">
      <dgm:prSet/>
      <dgm:spPr/>
      <dgm:t>
        <a:bodyPr/>
        <a:lstStyle/>
        <a:p>
          <a:endParaRPr lang="en-US"/>
        </a:p>
      </dgm:t>
    </dgm:pt>
    <dgm:pt modelId="{818B2B25-41C1-4682-918F-D8379EE8A3C7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7</a:t>
          </a:r>
          <a:endParaRPr lang="en-US" sz="1800" dirty="0">
            <a:latin typeface="Calibri" panose="020F0502020204030204" pitchFamily="34" charset="0"/>
          </a:endParaRPr>
        </a:p>
      </dgm:t>
    </dgm:pt>
    <dgm:pt modelId="{70514E18-D3A8-402C-824E-C310112A703B}" type="parTrans" cxnId="{D17C26B0-8C3D-4149-93F6-070A0C79F766}">
      <dgm:prSet/>
      <dgm:spPr/>
      <dgm:t>
        <a:bodyPr/>
        <a:lstStyle/>
        <a:p>
          <a:endParaRPr lang="en-US"/>
        </a:p>
      </dgm:t>
    </dgm:pt>
    <dgm:pt modelId="{6F8F279C-A837-4A31-9F25-D9A32EFD6037}" type="sibTrans" cxnId="{D17C26B0-8C3D-4149-93F6-070A0C79F766}">
      <dgm:prSet/>
      <dgm:spPr/>
      <dgm:t>
        <a:bodyPr/>
        <a:lstStyle/>
        <a:p>
          <a:endParaRPr lang="en-US"/>
        </a:p>
      </dgm:t>
    </dgm:pt>
    <dgm:pt modelId="{59615BB0-A21C-44CB-87CA-C85B46A81DDD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Failure to follow the Plan’s matching contribution provisions</a:t>
          </a:r>
          <a:endParaRPr lang="en-US" sz="2000" dirty="0">
            <a:latin typeface="Calibri" panose="020F0502020204030204" pitchFamily="34" charset="0"/>
          </a:endParaRPr>
        </a:p>
      </dgm:t>
    </dgm:pt>
    <dgm:pt modelId="{3012D164-F424-494E-B20A-D3B6BE05BCA2}" type="parTrans" cxnId="{E6896870-0731-4956-A520-29B2D33CAFB0}">
      <dgm:prSet/>
      <dgm:spPr/>
      <dgm:t>
        <a:bodyPr/>
        <a:lstStyle/>
        <a:p>
          <a:endParaRPr lang="en-US"/>
        </a:p>
      </dgm:t>
    </dgm:pt>
    <dgm:pt modelId="{C6F69478-CA04-4036-802F-84FC9221C24C}" type="sibTrans" cxnId="{E6896870-0731-4956-A520-29B2D33CAFB0}">
      <dgm:prSet/>
      <dgm:spPr/>
      <dgm:t>
        <a:bodyPr/>
        <a:lstStyle/>
        <a:p>
          <a:endParaRPr lang="en-US"/>
        </a:p>
      </dgm:t>
    </dgm:pt>
    <dgm:pt modelId="{5F28F754-B2B4-4A1D-8A09-617AE30E730D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8</a:t>
          </a:r>
          <a:r>
            <a:rPr lang="en-US" sz="1100" dirty="0" smtClean="0">
              <a:latin typeface="Calibri" panose="020F0502020204030204" pitchFamily="34" charset="0"/>
            </a:rPr>
            <a:t> </a:t>
          </a:r>
          <a:br>
            <a:rPr lang="en-US" sz="1100" dirty="0" smtClean="0">
              <a:latin typeface="Calibri" panose="020F0502020204030204" pitchFamily="34" charset="0"/>
            </a:rPr>
          </a:br>
          <a:endParaRPr lang="en-US" sz="1100" dirty="0">
            <a:latin typeface="Calibri" panose="020F0502020204030204" pitchFamily="34" charset="0"/>
          </a:endParaRPr>
        </a:p>
      </dgm:t>
    </dgm:pt>
    <dgm:pt modelId="{E1E71C58-F435-4F79-85BA-8AB1E77F451A}" type="parTrans" cxnId="{817E5952-BCF6-4F6C-82B7-4E22CC07961F}">
      <dgm:prSet/>
      <dgm:spPr/>
      <dgm:t>
        <a:bodyPr/>
        <a:lstStyle/>
        <a:p>
          <a:endParaRPr lang="en-US"/>
        </a:p>
      </dgm:t>
    </dgm:pt>
    <dgm:pt modelId="{37605D1C-DC5E-4904-8D9A-F4784D0F2E53}" type="sibTrans" cxnId="{817E5952-BCF6-4F6C-82B7-4E22CC07961F}">
      <dgm:prSet/>
      <dgm:spPr/>
      <dgm:t>
        <a:bodyPr/>
        <a:lstStyle/>
        <a:p>
          <a:endParaRPr lang="en-US"/>
        </a:p>
      </dgm:t>
    </dgm:pt>
    <dgm:pt modelId="{F4154DFD-B9F3-42F5-838E-038D1BC7B29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Calibri" panose="020F0502020204030204" pitchFamily="34" charset="0"/>
            </a:rPr>
            <a:t>Failure to satisfy the ADP/ACP nondiscrimination tests</a:t>
          </a:r>
          <a:endParaRPr lang="en-US" sz="2000" dirty="0">
            <a:latin typeface="Calibri" panose="020F0502020204030204" pitchFamily="34" charset="0"/>
          </a:endParaRPr>
        </a:p>
      </dgm:t>
    </dgm:pt>
    <dgm:pt modelId="{DCB9599C-97DD-4210-9D3D-D648172D8ADA}" type="parTrans" cxnId="{1D6FCCF7-0E8C-4260-BAFC-C57DECCA53D4}">
      <dgm:prSet/>
      <dgm:spPr/>
      <dgm:t>
        <a:bodyPr/>
        <a:lstStyle/>
        <a:p>
          <a:endParaRPr lang="en-US"/>
        </a:p>
      </dgm:t>
    </dgm:pt>
    <dgm:pt modelId="{630C30A8-5FAD-4893-82AF-58B268FA4F63}" type="sibTrans" cxnId="{1D6FCCF7-0E8C-4260-BAFC-C57DECCA53D4}">
      <dgm:prSet/>
      <dgm:spPr/>
      <dgm:t>
        <a:bodyPr/>
        <a:lstStyle/>
        <a:p>
          <a:endParaRPr lang="en-US"/>
        </a:p>
      </dgm:t>
    </dgm:pt>
    <dgm:pt modelId="{9FA8DEB7-4A09-4BC3-8FB9-35B034A4573A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sz="800" dirty="0"/>
        </a:p>
      </dgm:t>
    </dgm:pt>
    <dgm:pt modelId="{B54BA1E8-EA1E-48AE-B79D-35E8194AFDB0}" type="parTrans" cxnId="{7FD3ECD3-7C69-4160-A52E-6D1FF6A331AA}">
      <dgm:prSet/>
      <dgm:spPr/>
      <dgm:t>
        <a:bodyPr/>
        <a:lstStyle/>
        <a:p>
          <a:endParaRPr lang="en-US"/>
        </a:p>
      </dgm:t>
    </dgm:pt>
    <dgm:pt modelId="{B0BA8DE0-D551-4DDB-B39D-B17231BE2393}" type="sibTrans" cxnId="{7FD3ECD3-7C69-4160-A52E-6D1FF6A331AA}">
      <dgm:prSet/>
      <dgm:spPr/>
      <dgm:t>
        <a:bodyPr/>
        <a:lstStyle/>
        <a:p>
          <a:endParaRPr lang="en-US"/>
        </a:p>
      </dgm:t>
    </dgm:pt>
    <dgm:pt modelId="{B2AF6827-6AEC-4E82-B360-6AB0D98B7E06}" type="pres">
      <dgm:prSet presAssocID="{DE087697-838B-48A4-B55F-D2B3E40D5C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A64F5C-FE2B-4D56-B880-1BF6D339CC64}" type="pres">
      <dgm:prSet presAssocID="{52FBE533-7D5A-40AD-9293-8F7B10FDC636}" presName="composite" presStyleCnt="0"/>
      <dgm:spPr/>
    </dgm:pt>
    <dgm:pt modelId="{FCD83B37-78A5-436B-B2A1-45844947111E}" type="pres">
      <dgm:prSet presAssocID="{52FBE533-7D5A-40AD-9293-8F7B10FDC63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D700F-5E07-4F09-9BFA-E4D708B511C3}" type="pres">
      <dgm:prSet presAssocID="{52FBE533-7D5A-40AD-9293-8F7B10FDC63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8A114-CB81-46DE-9AEE-F71F2FFF8DF6}" type="pres">
      <dgm:prSet presAssocID="{07AB12C7-7CFA-4C59-ADA6-CACD5D329243}" presName="sp" presStyleCnt="0"/>
      <dgm:spPr/>
    </dgm:pt>
    <dgm:pt modelId="{028E4B8F-E5FC-4B45-9A46-B8154E0FF0D3}" type="pres">
      <dgm:prSet presAssocID="{000C9CF3-7C0B-44E2-A052-2B3DC5A1808F}" presName="composite" presStyleCnt="0"/>
      <dgm:spPr/>
    </dgm:pt>
    <dgm:pt modelId="{A5BA35DF-2058-4363-89A9-DF484F308220}" type="pres">
      <dgm:prSet presAssocID="{000C9CF3-7C0B-44E2-A052-2B3DC5A1808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30814-E1A7-4F57-BEF4-5F52D0BD8D49}" type="pres">
      <dgm:prSet presAssocID="{000C9CF3-7C0B-44E2-A052-2B3DC5A1808F}" presName="descendantText" presStyleLbl="alignAcc1" presStyleIdx="1" presStyleCnt="4" custLinFactNeighborX="-509" custLinFactNeighborY="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282D1-6EF3-4AF7-A0DB-108EA32EAE0D}" type="pres">
      <dgm:prSet presAssocID="{A241E99D-FED9-4044-90D5-C486B6590D2F}" presName="sp" presStyleCnt="0"/>
      <dgm:spPr/>
    </dgm:pt>
    <dgm:pt modelId="{D4FE72EE-0EA8-409F-B47A-9819FA5E6F91}" type="pres">
      <dgm:prSet presAssocID="{818B2B25-41C1-4682-918F-D8379EE8A3C7}" presName="composite" presStyleCnt="0"/>
      <dgm:spPr/>
    </dgm:pt>
    <dgm:pt modelId="{A0B764E4-9FD0-45BB-AE1D-C1D00DFF980C}" type="pres">
      <dgm:prSet presAssocID="{818B2B25-41C1-4682-918F-D8379EE8A3C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88E75-4AB5-4BD4-B7CB-42D22AE09C5E}" type="pres">
      <dgm:prSet presAssocID="{818B2B25-41C1-4682-918F-D8379EE8A3C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3315A-B4EE-4EF4-979C-068B33E06858}" type="pres">
      <dgm:prSet presAssocID="{6F8F279C-A837-4A31-9F25-D9A32EFD6037}" presName="sp" presStyleCnt="0"/>
      <dgm:spPr/>
    </dgm:pt>
    <dgm:pt modelId="{DA241045-29A9-42B1-BA99-285EDC02F7A1}" type="pres">
      <dgm:prSet presAssocID="{5F28F754-B2B4-4A1D-8A09-617AE30E730D}" presName="composite" presStyleCnt="0"/>
      <dgm:spPr/>
    </dgm:pt>
    <dgm:pt modelId="{9706F1D6-B1E8-4B8E-9759-E79693554D29}" type="pres">
      <dgm:prSet presAssocID="{5F28F754-B2B4-4A1D-8A09-617AE30E730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EDBBA-2B65-484C-81CB-00F2F900DB61}" type="pres">
      <dgm:prSet presAssocID="{5F28F754-B2B4-4A1D-8A09-617AE30E730D}" presName="descendantText" presStyleLbl="alignAcc1" presStyleIdx="3" presStyleCnt="4" custScaleY="11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26C73B-EDED-4929-B251-AB87CA3FD17E}" type="presOf" srcId="{036AD01C-B73B-4947-9E18-22BCFB805535}" destId="{AB8D700F-5E07-4F09-9BFA-E4D708B511C3}" srcOrd="0" destOrd="0" presId="urn:microsoft.com/office/officeart/2005/8/layout/chevron2"/>
    <dgm:cxn modelId="{4387CCBF-CB4F-4C5E-8C1B-94492E76E957}" type="presOf" srcId="{5A104DD7-EAC2-4BE2-8317-60F672257747}" destId="{0FF30814-E1A7-4F57-BEF4-5F52D0BD8D49}" srcOrd="0" destOrd="0" presId="urn:microsoft.com/office/officeart/2005/8/layout/chevron2"/>
    <dgm:cxn modelId="{00891006-D165-4474-B130-59F42BC7C98A}" type="presOf" srcId="{52FBE533-7D5A-40AD-9293-8F7B10FDC636}" destId="{FCD83B37-78A5-436B-B2A1-45844947111E}" srcOrd="0" destOrd="0" presId="urn:microsoft.com/office/officeart/2005/8/layout/chevron2"/>
    <dgm:cxn modelId="{1D6FCCF7-0E8C-4260-BAFC-C57DECCA53D4}" srcId="{5F28F754-B2B4-4A1D-8A09-617AE30E730D}" destId="{F4154DFD-B9F3-42F5-838E-038D1BC7B29E}" srcOrd="0" destOrd="0" parTransId="{DCB9599C-97DD-4210-9D3D-D648172D8ADA}" sibTransId="{630C30A8-5FAD-4893-82AF-58B268FA4F63}"/>
    <dgm:cxn modelId="{8483E535-5479-4BA9-A8FB-E65DCCB5C3FC}" type="presOf" srcId="{F4154DFD-B9F3-42F5-838E-038D1BC7B29E}" destId="{B04EDBBA-2B65-484C-81CB-00F2F900DB61}" srcOrd="0" destOrd="0" presId="urn:microsoft.com/office/officeart/2005/8/layout/chevron2"/>
    <dgm:cxn modelId="{074E1463-2F02-492C-9F15-15D99093DBC0}" type="presOf" srcId="{DE087697-838B-48A4-B55F-D2B3E40D5C87}" destId="{B2AF6827-6AEC-4E82-B360-6AB0D98B7E06}" srcOrd="0" destOrd="0" presId="urn:microsoft.com/office/officeart/2005/8/layout/chevron2"/>
    <dgm:cxn modelId="{5CD57A10-D496-47B6-B90D-E8F6928791D3}" type="presOf" srcId="{5F28F754-B2B4-4A1D-8A09-617AE30E730D}" destId="{9706F1D6-B1E8-4B8E-9759-E79693554D29}" srcOrd="0" destOrd="0" presId="urn:microsoft.com/office/officeart/2005/8/layout/chevron2"/>
    <dgm:cxn modelId="{817E5952-BCF6-4F6C-82B7-4E22CC07961F}" srcId="{DE087697-838B-48A4-B55F-D2B3E40D5C87}" destId="{5F28F754-B2B4-4A1D-8A09-617AE30E730D}" srcOrd="3" destOrd="0" parTransId="{E1E71C58-F435-4F79-85BA-8AB1E77F451A}" sibTransId="{37605D1C-DC5E-4904-8D9A-F4784D0F2E53}"/>
    <dgm:cxn modelId="{7FF41CA1-A1D4-4BAA-8A3F-123CEE1429A1}" type="presOf" srcId="{000C9CF3-7C0B-44E2-A052-2B3DC5A1808F}" destId="{A5BA35DF-2058-4363-89A9-DF484F308220}" srcOrd="0" destOrd="0" presId="urn:microsoft.com/office/officeart/2005/8/layout/chevron2"/>
    <dgm:cxn modelId="{49CA77D3-3217-4E7E-A91D-109CD3961987}" srcId="{52FBE533-7D5A-40AD-9293-8F7B10FDC636}" destId="{036AD01C-B73B-4947-9E18-22BCFB805535}" srcOrd="0" destOrd="0" parTransId="{56D242AC-8973-4C2E-8E10-E377B4C7520C}" sibTransId="{E38BED6E-28D0-4BB7-9F80-3FFFC9B8B3DA}"/>
    <dgm:cxn modelId="{2DF8B3E5-74C8-48F5-A264-DEC0D2D7CAFA}" srcId="{DE087697-838B-48A4-B55F-D2B3E40D5C87}" destId="{000C9CF3-7C0B-44E2-A052-2B3DC5A1808F}" srcOrd="1" destOrd="0" parTransId="{378585BF-3659-40CD-B529-E02AE0A1DD40}" sibTransId="{A241E99D-FED9-4044-90D5-C486B6590D2F}"/>
    <dgm:cxn modelId="{A4832372-CDAC-49D5-8ACD-1DB847E17F1A}" srcId="{DE087697-838B-48A4-B55F-D2B3E40D5C87}" destId="{52FBE533-7D5A-40AD-9293-8F7B10FDC636}" srcOrd="0" destOrd="0" parTransId="{107B586E-54DB-4318-9408-FA37D01EA51A}" sibTransId="{07AB12C7-7CFA-4C59-ADA6-CACD5D329243}"/>
    <dgm:cxn modelId="{E6896870-0731-4956-A520-29B2D33CAFB0}" srcId="{818B2B25-41C1-4682-918F-D8379EE8A3C7}" destId="{59615BB0-A21C-44CB-87CA-C85B46A81DDD}" srcOrd="0" destOrd="0" parTransId="{3012D164-F424-494E-B20A-D3B6BE05BCA2}" sibTransId="{C6F69478-CA04-4036-802F-84FC9221C24C}"/>
    <dgm:cxn modelId="{C05E358E-18FA-4B83-B4B2-F2E962F2979F}" type="presOf" srcId="{59615BB0-A21C-44CB-87CA-C85B46A81DDD}" destId="{BCA88E75-4AB5-4BD4-B7CB-42D22AE09C5E}" srcOrd="0" destOrd="0" presId="urn:microsoft.com/office/officeart/2005/8/layout/chevron2"/>
    <dgm:cxn modelId="{B0FF679E-06BF-4F54-84ED-CE9E57235AC3}" srcId="{000C9CF3-7C0B-44E2-A052-2B3DC5A1808F}" destId="{5A104DD7-EAC2-4BE2-8317-60F672257747}" srcOrd="0" destOrd="0" parTransId="{A559A9EB-6D26-44DD-8A85-812F73CB19F2}" sibTransId="{D3186DEF-81A1-4C02-9145-515E44CC0371}"/>
    <dgm:cxn modelId="{63C56549-59B6-4101-A328-785F37B60AAA}" type="presOf" srcId="{818B2B25-41C1-4682-918F-D8379EE8A3C7}" destId="{A0B764E4-9FD0-45BB-AE1D-C1D00DFF980C}" srcOrd="0" destOrd="0" presId="urn:microsoft.com/office/officeart/2005/8/layout/chevron2"/>
    <dgm:cxn modelId="{7FD3ECD3-7C69-4160-A52E-6D1FF6A331AA}" srcId="{5F28F754-B2B4-4A1D-8A09-617AE30E730D}" destId="{9FA8DEB7-4A09-4BC3-8FB9-35B034A4573A}" srcOrd="1" destOrd="0" parTransId="{B54BA1E8-EA1E-48AE-B79D-35E8194AFDB0}" sibTransId="{B0BA8DE0-D551-4DDB-B39D-B17231BE2393}"/>
    <dgm:cxn modelId="{D17C26B0-8C3D-4149-93F6-070A0C79F766}" srcId="{DE087697-838B-48A4-B55F-D2B3E40D5C87}" destId="{818B2B25-41C1-4682-918F-D8379EE8A3C7}" srcOrd="2" destOrd="0" parTransId="{70514E18-D3A8-402C-824E-C310112A703B}" sibTransId="{6F8F279C-A837-4A31-9F25-D9A32EFD6037}"/>
    <dgm:cxn modelId="{F5DD0968-960D-4EFF-ADE5-F468311F611F}" type="presOf" srcId="{9FA8DEB7-4A09-4BC3-8FB9-35B034A4573A}" destId="{B04EDBBA-2B65-484C-81CB-00F2F900DB61}" srcOrd="0" destOrd="1" presId="urn:microsoft.com/office/officeart/2005/8/layout/chevron2"/>
    <dgm:cxn modelId="{9194CE67-7633-40DB-AA3A-DF02A2A8F07D}" type="presParOf" srcId="{B2AF6827-6AEC-4E82-B360-6AB0D98B7E06}" destId="{1FA64F5C-FE2B-4D56-B880-1BF6D339CC64}" srcOrd="0" destOrd="0" presId="urn:microsoft.com/office/officeart/2005/8/layout/chevron2"/>
    <dgm:cxn modelId="{8E0DF197-DFD4-4873-9F17-1A1BA5A14601}" type="presParOf" srcId="{1FA64F5C-FE2B-4D56-B880-1BF6D339CC64}" destId="{FCD83B37-78A5-436B-B2A1-45844947111E}" srcOrd="0" destOrd="0" presId="urn:microsoft.com/office/officeart/2005/8/layout/chevron2"/>
    <dgm:cxn modelId="{D1A7F09C-E5B1-4189-9A36-82383AE00ABE}" type="presParOf" srcId="{1FA64F5C-FE2B-4D56-B880-1BF6D339CC64}" destId="{AB8D700F-5E07-4F09-9BFA-E4D708B511C3}" srcOrd="1" destOrd="0" presId="urn:microsoft.com/office/officeart/2005/8/layout/chevron2"/>
    <dgm:cxn modelId="{CE922A3F-EFAF-46FE-B716-CACB257BAE4E}" type="presParOf" srcId="{B2AF6827-6AEC-4E82-B360-6AB0D98B7E06}" destId="{DA48A114-CB81-46DE-9AEE-F71F2FFF8DF6}" srcOrd="1" destOrd="0" presId="urn:microsoft.com/office/officeart/2005/8/layout/chevron2"/>
    <dgm:cxn modelId="{4DBF02BC-0B14-47D3-8ADA-0374DA8F8FBE}" type="presParOf" srcId="{B2AF6827-6AEC-4E82-B360-6AB0D98B7E06}" destId="{028E4B8F-E5FC-4B45-9A46-B8154E0FF0D3}" srcOrd="2" destOrd="0" presId="urn:microsoft.com/office/officeart/2005/8/layout/chevron2"/>
    <dgm:cxn modelId="{528D7C6B-A226-4356-8B33-EBD5EAEF705C}" type="presParOf" srcId="{028E4B8F-E5FC-4B45-9A46-B8154E0FF0D3}" destId="{A5BA35DF-2058-4363-89A9-DF484F308220}" srcOrd="0" destOrd="0" presId="urn:microsoft.com/office/officeart/2005/8/layout/chevron2"/>
    <dgm:cxn modelId="{1F8AD18E-CC0D-4D7C-B954-F528F101F174}" type="presParOf" srcId="{028E4B8F-E5FC-4B45-9A46-B8154E0FF0D3}" destId="{0FF30814-E1A7-4F57-BEF4-5F52D0BD8D49}" srcOrd="1" destOrd="0" presId="urn:microsoft.com/office/officeart/2005/8/layout/chevron2"/>
    <dgm:cxn modelId="{15B4CBEA-A055-4F25-89E5-C4282A64E0C3}" type="presParOf" srcId="{B2AF6827-6AEC-4E82-B360-6AB0D98B7E06}" destId="{CB1282D1-6EF3-4AF7-A0DB-108EA32EAE0D}" srcOrd="3" destOrd="0" presId="urn:microsoft.com/office/officeart/2005/8/layout/chevron2"/>
    <dgm:cxn modelId="{49916298-3260-4F35-98D5-F52ADED27951}" type="presParOf" srcId="{B2AF6827-6AEC-4E82-B360-6AB0D98B7E06}" destId="{D4FE72EE-0EA8-409F-B47A-9819FA5E6F91}" srcOrd="4" destOrd="0" presId="urn:microsoft.com/office/officeart/2005/8/layout/chevron2"/>
    <dgm:cxn modelId="{215C4AB0-7C47-4819-9EF6-A223B03FDEE7}" type="presParOf" srcId="{D4FE72EE-0EA8-409F-B47A-9819FA5E6F91}" destId="{A0B764E4-9FD0-45BB-AE1D-C1D00DFF980C}" srcOrd="0" destOrd="0" presId="urn:microsoft.com/office/officeart/2005/8/layout/chevron2"/>
    <dgm:cxn modelId="{834ABFCF-43B9-4E01-8629-12BB39261933}" type="presParOf" srcId="{D4FE72EE-0EA8-409F-B47A-9819FA5E6F91}" destId="{BCA88E75-4AB5-4BD4-B7CB-42D22AE09C5E}" srcOrd="1" destOrd="0" presId="urn:microsoft.com/office/officeart/2005/8/layout/chevron2"/>
    <dgm:cxn modelId="{69BF835E-B2C2-456A-9542-287EDE7A75F3}" type="presParOf" srcId="{B2AF6827-6AEC-4E82-B360-6AB0D98B7E06}" destId="{4333315A-B4EE-4EF4-979C-068B33E06858}" srcOrd="5" destOrd="0" presId="urn:microsoft.com/office/officeart/2005/8/layout/chevron2"/>
    <dgm:cxn modelId="{89D5E2D2-BCF6-42E4-B947-901FAAFF0EFC}" type="presParOf" srcId="{B2AF6827-6AEC-4E82-B360-6AB0D98B7E06}" destId="{DA241045-29A9-42B1-BA99-285EDC02F7A1}" srcOrd="6" destOrd="0" presId="urn:microsoft.com/office/officeart/2005/8/layout/chevron2"/>
    <dgm:cxn modelId="{B242E5B4-4817-480D-817E-2204F354B802}" type="presParOf" srcId="{DA241045-29A9-42B1-BA99-285EDC02F7A1}" destId="{9706F1D6-B1E8-4B8E-9759-E79693554D29}" srcOrd="0" destOrd="0" presId="urn:microsoft.com/office/officeart/2005/8/layout/chevron2"/>
    <dgm:cxn modelId="{151C63C8-B29F-422D-AC7F-AB2911CA04C8}" type="presParOf" srcId="{DA241045-29A9-42B1-BA99-285EDC02F7A1}" destId="{B04EDBBA-2B65-484C-81CB-00F2F900DB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87697-838B-48A4-B55F-D2B3E40D5C8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FBE533-7D5A-40AD-9293-8F7B10FDC636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9</a:t>
          </a:r>
          <a:endParaRPr lang="en-US" sz="1800" dirty="0">
            <a:latin typeface="Calibri" panose="020F0502020204030204" pitchFamily="34" charset="0"/>
          </a:endParaRPr>
        </a:p>
      </dgm:t>
    </dgm:pt>
    <dgm:pt modelId="{107B586E-54DB-4318-9408-FA37D01EA51A}" type="parTrans" cxnId="{A4832372-CDAC-49D5-8ACD-1DB847E17F1A}">
      <dgm:prSet/>
      <dgm:spPr/>
      <dgm:t>
        <a:bodyPr/>
        <a:lstStyle/>
        <a:p>
          <a:endParaRPr lang="en-US"/>
        </a:p>
      </dgm:t>
    </dgm:pt>
    <dgm:pt modelId="{07AB12C7-7CFA-4C59-ADA6-CACD5D329243}" type="sibTrans" cxnId="{A4832372-CDAC-49D5-8ACD-1DB847E17F1A}">
      <dgm:prSet/>
      <dgm:spPr/>
      <dgm:t>
        <a:bodyPr/>
        <a:lstStyle/>
        <a:p>
          <a:endParaRPr lang="en-US"/>
        </a:p>
      </dgm:t>
    </dgm:pt>
    <dgm:pt modelId="{036AD01C-B73B-4947-9E18-22BCFB805535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Calibri" panose="020F0502020204030204" pitchFamily="34" charset="0"/>
            </a:rPr>
            <a:t>Improper hardship withdrawals</a:t>
          </a:r>
          <a:endParaRPr lang="en-US" sz="2000" dirty="0">
            <a:latin typeface="Calibri" panose="020F0502020204030204" pitchFamily="34" charset="0"/>
          </a:endParaRPr>
        </a:p>
      </dgm:t>
    </dgm:pt>
    <dgm:pt modelId="{56D242AC-8973-4C2E-8E10-E377B4C7520C}" type="parTrans" cxnId="{49CA77D3-3217-4E7E-A91D-109CD3961987}">
      <dgm:prSet/>
      <dgm:spPr/>
      <dgm:t>
        <a:bodyPr/>
        <a:lstStyle/>
        <a:p>
          <a:endParaRPr lang="en-US"/>
        </a:p>
      </dgm:t>
    </dgm:pt>
    <dgm:pt modelId="{E38BED6E-28D0-4BB7-9F80-3FFFC9B8B3DA}" type="sibTrans" cxnId="{49CA77D3-3217-4E7E-A91D-109CD3961987}">
      <dgm:prSet/>
      <dgm:spPr/>
      <dgm:t>
        <a:bodyPr/>
        <a:lstStyle/>
        <a:p>
          <a:endParaRPr lang="en-US"/>
        </a:p>
      </dgm:t>
    </dgm:pt>
    <dgm:pt modelId="{000C9CF3-7C0B-44E2-A052-2B3DC5A1808F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10</a:t>
          </a:r>
          <a:endParaRPr lang="en-US" sz="1800" dirty="0">
            <a:latin typeface="Calibri" panose="020F0502020204030204" pitchFamily="34" charset="0"/>
          </a:endParaRPr>
        </a:p>
      </dgm:t>
    </dgm:pt>
    <dgm:pt modelId="{378585BF-3659-40CD-B529-E02AE0A1DD40}" type="parTrans" cxnId="{2DF8B3E5-74C8-48F5-A264-DEC0D2D7CAFA}">
      <dgm:prSet/>
      <dgm:spPr/>
      <dgm:t>
        <a:bodyPr/>
        <a:lstStyle/>
        <a:p>
          <a:endParaRPr lang="en-US"/>
        </a:p>
      </dgm:t>
    </dgm:pt>
    <dgm:pt modelId="{A241E99D-FED9-4044-90D5-C486B6590D2F}" type="sibTrans" cxnId="{2DF8B3E5-74C8-48F5-A264-DEC0D2D7CAFA}">
      <dgm:prSet/>
      <dgm:spPr/>
      <dgm:t>
        <a:bodyPr/>
        <a:lstStyle/>
        <a:p>
          <a:endParaRPr lang="en-US"/>
        </a:p>
      </dgm:t>
    </dgm:pt>
    <dgm:pt modelId="{5A104DD7-EAC2-4BE2-8317-60F672257747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Issues with participant loans</a:t>
          </a:r>
          <a:endParaRPr lang="en-US" sz="2000" dirty="0">
            <a:latin typeface="Calibri" panose="020F0502020204030204" pitchFamily="34" charset="0"/>
          </a:endParaRPr>
        </a:p>
      </dgm:t>
    </dgm:pt>
    <dgm:pt modelId="{A559A9EB-6D26-44DD-8A85-812F73CB19F2}" type="parTrans" cxnId="{B0FF679E-06BF-4F54-84ED-CE9E57235AC3}">
      <dgm:prSet/>
      <dgm:spPr/>
      <dgm:t>
        <a:bodyPr/>
        <a:lstStyle/>
        <a:p>
          <a:endParaRPr lang="en-US"/>
        </a:p>
      </dgm:t>
    </dgm:pt>
    <dgm:pt modelId="{D3186DEF-81A1-4C02-9145-515E44CC0371}" type="sibTrans" cxnId="{B0FF679E-06BF-4F54-84ED-CE9E57235AC3}">
      <dgm:prSet/>
      <dgm:spPr/>
      <dgm:t>
        <a:bodyPr/>
        <a:lstStyle/>
        <a:p>
          <a:endParaRPr lang="en-US"/>
        </a:p>
      </dgm:t>
    </dgm:pt>
    <dgm:pt modelId="{B2AF6827-6AEC-4E82-B360-6AB0D98B7E06}" type="pres">
      <dgm:prSet presAssocID="{DE087697-838B-48A4-B55F-D2B3E40D5C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A64F5C-FE2B-4D56-B880-1BF6D339CC64}" type="pres">
      <dgm:prSet presAssocID="{52FBE533-7D5A-40AD-9293-8F7B10FDC636}" presName="composite" presStyleCnt="0"/>
      <dgm:spPr/>
    </dgm:pt>
    <dgm:pt modelId="{FCD83B37-78A5-436B-B2A1-45844947111E}" type="pres">
      <dgm:prSet presAssocID="{52FBE533-7D5A-40AD-9293-8F7B10FDC63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D700F-5E07-4F09-9BFA-E4D708B511C3}" type="pres">
      <dgm:prSet presAssocID="{52FBE533-7D5A-40AD-9293-8F7B10FDC636}" presName="descendantText" presStyleLbl="alignAcc1" presStyleIdx="0" presStyleCnt="2" custLinFactNeighborX="-258" custLinFactNeighborY="2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8A114-CB81-46DE-9AEE-F71F2FFF8DF6}" type="pres">
      <dgm:prSet presAssocID="{07AB12C7-7CFA-4C59-ADA6-CACD5D329243}" presName="sp" presStyleCnt="0"/>
      <dgm:spPr/>
    </dgm:pt>
    <dgm:pt modelId="{028E4B8F-E5FC-4B45-9A46-B8154E0FF0D3}" type="pres">
      <dgm:prSet presAssocID="{000C9CF3-7C0B-44E2-A052-2B3DC5A1808F}" presName="composite" presStyleCnt="0"/>
      <dgm:spPr/>
    </dgm:pt>
    <dgm:pt modelId="{A5BA35DF-2058-4363-89A9-DF484F308220}" type="pres">
      <dgm:prSet presAssocID="{000C9CF3-7C0B-44E2-A052-2B3DC5A1808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30814-E1A7-4F57-BEF4-5F52D0BD8D49}" type="pres">
      <dgm:prSet presAssocID="{000C9CF3-7C0B-44E2-A052-2B3DC5A1808F}" presName="descendantText" presStyleLbl="alignAcc1" presStyleIdx="1" presStyleCnt="2" custLinFactNeighborX="-509" custLinFactNeighborY="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A77D3-3217-4E7E-A91D-109CD3961987}" srcId="{52FBE533-7D5A-40AD-9293-8F7B10FDC636}" destId="{036AD01C-B73B-4947-9E18-22BCFB805535}" srcOrd="0" destOrd="0" parTransId="{56D242AC-8973-4C2E-8E10-E377B4C7520C}" sibTransId="{E38BED6E-28D0-4BB7-9F80-3FFFC9B8B3DA}"/>
    <dgm:cxn modelId="{AE16F616-E01B-4F3C-AE4B-9AB50C1D450A}" type="presOf" srcId="{036AD01C-B73B-4947-9E18-22BCFB805535}" destId="{AB8D700F-5E07-4F09-9BFA-E4D708B511C3}" srcOrd="0" destOrd="0" presId="urn:microsoft.com/office/officeart/2005/8/layout/chevron2"/>
    <dgm:cxn modelId="{668A4280-E577-492C-BAD4-16299B6AB4EF}" type="presOf" srcId="{52FBE533-7D5A-40AD-9293-8F7B10FDC636}" destId="{FCD83B37-78A5-436B-B2A1-45844947111E}" srcOrd="0" destOrd="0" presId="urn:microsoft.com/office/officeart/2005/8/layout/chevron2"/>
    <dgm:cxn modelId="{23CA9D40-D31C-4E22-AFC0-D1BD2493583E}" type="presOf" srcId="{000C9CF3-7C0B-44E2-A052-2B3DC5A1808F}" destId="{A5BA35DF-2058-4363-89A9-DF484F308220}" srcOrd="0" destOrd="0" presId="urn:microsoft.com/office/officeart/2005/8/layout/chevron2"/>
    <dgm:cxn modelId="{3417786A-364A-487F-A82D-DBF273D838E6}" type="presOf" srcId="{DE087697-838B-48A4-B55F-D2B3E40D5C87}" destId="{B2AF6827-6AEC-4E82-B360-6AB0D98B7E06}" srcOrd="0" destOrd="0" presId="urn:microsoft.com/office/officeart/2005/8/layout/chevron2"/>
    <dgm:cxn modelId="{1A9CE102-55A1-4E1E-AEF9-6112AB8CBDC2}" type="presOf" srcId="{5A104DD7-EAC2-4BE2-8317-60F672257747}" destId="{0FF30814-E1A7-4F57-BEF4-5F52D0BD8D49}" srcOrd="0" destOrd="0" presId="urn:microsoft.com/office/officeart/2005/8/layout/chevron2"/>
    <dgm:cxn modelId="{2DF8B3E5-74C8-48F5-A264-DEC0D2D7CAFA}" srcId="{DE087697-838B-48A4-B55F-D2B3E40D5C87}" destId="{000C9CF3-7C0B-44E2-A052-2B3DC5A1808F}" srcOrd="1" destOrd="0" parTransId="{378585BF-3659-40CD-B529-E02AE0A1DD40}" sibTransId="{A241E99D-FED9-4044-90D5-C486B6590D2F}"/>
    <dgm:cxn modelId="{B0FF679E-06BF-4F54-84ED-CE9E57235AC3}" srcId="{000C9CF3-7C0B-44E2-A052-2B3DC5A1808F}" destId="{5A104DD7-EAC2-4BE2-8317-60F672257747}" srcOrd="0" destOrd="0" parTransId="{A559A9EB-6D26-44DD-8A85-812F73CB19F2}" sibTransId="{D3186DEF-81A1-4C02-9145-515E44CC0371}"/>
    <dgm:cxn modelId="{A4832372-CDAC-49D5-8ACD-1DB847E17F1A}" srcId="{DE087697-838B-48A4-B55F-D2B3E40D5C87}" destId="{52FBE533-7D5A-40AD-9293-8F7B10FDC636}" srcOrd="0" destOrd="0" parTransId="{107B586E-54DB-4318-9408-FA37D01EA51A}" sibTransId="{07AB12C7-7CFA-4C59-ADA6-CACD5D329243}"/>
    <dgm:cxn modelId="{9A18893C-23CB-437F-BC91-60F8617AD65D}" type="presParOf" srcId="{B2AF6827-6AEC-4E82-B360-6AB0D98B7E06}" destId="{1FA64F5C-FE2B-4D56-B880-1BF6D339CC64}" srcOrd="0" destOrd="0" presId="urn:microsoft.com/office/officeart/2005/8/layout/chevron2"/>
    <dgm:cxn modelId="{9B79C426-6488-44B9-BBCE-49A4180B704B}" type="presParOf" srcId="{1FA64F5C-FE2B-4D56-B880-1BF6D339CC64}" destId="{FCD83B37-78A5-436B-B2A1-45844947111E}" srcOrd="0" destOrd="0" presId="urn:microsoft.com/office/officeart/2005/8/layout/chevron2"/>
    <dgm:cxn modelId="{10D8CBD6-7E20-4CA7-A85F-AD5BC174EF15}" type="presParOf" srcId="{1FA64F5C-FE2B-4D56-B880-1BF6D339CC64}" destId="{AB8D700F-5E07-4F09-9BFA-E4D708B511C3}" srcOrd="1" destOrd="0" presId="urn:microsoft.com/office/officeart/2005/8/layout/chevron2"/>
    <dgm:cxn modelId="{A7D1491D-3138-44AC-B6FF-2115BF8DA67A}" type="presParOf" srcId="{B2AF6827-6AEC-4E82-B360-6AB0D98B7E06}" destId="{DA48A114-CB81-46DE-9AEE-F71F2FFF8DF6}" srcOrd="1" destOrd="0" presId="urn:microsoft.com/office/officeart/2005/8/layout/chevron2"/>
    <dgm:cxn modelId="{FDFC9694-BF5D-4126-8D02-FB4CD9575026}" type="presParOf" srcId="{B2AF6827-6AEC-4E82-B360-6AB0D98B7E06}" destId="{028E4B8F-E5FC-4B45-9A46-B8154E0FF0D3}" srcOrd="2" destOrd="0" presId="urn:microsoft.com/office/officeart/2005/8/layout/chevron2"/>
    <dgm:cxn modelId="{F7E2519C-E199-4D3E-AEF0-EE40A84970ED}" type="presParOf" srcId="{028E4B8F-E5FC-4B45-9A46-B8154E0FF0D3}" destId="{A5BA35DF-2058-4363-89A9-DF484F308220}" srcOrd="0" destOrd="0" presId="urn:microsoft.com/office/officeart/2005/8/layout/chevron2"/>
    <dgm:cxn modelId="{AE8B004B-70E9-4E23-BA03-77A604A9FEEA}" type="presParOf" srcId="{028E4B8F-E5FC-4B45-9A46-B8154E0FF0D3}" destId="{0FF30814-E1A7-4F57-BEF4-5F52D0BD8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DED5A4-7B97-4DAB-B5E4-1CE43734D81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43EE20-28BE-4E3B-97CE-51864BC61E3C}">
      <dgm:prSet phldrT="[Text]" custT="1"/>
      <dgm:spPr/>
      <dgm:t>
        <a:bodyPr/>
        <a:lstStyle/>
        <a:p>
          <a:r>
            <a:rPr lang="en-US" altLang="en-US" sz="2000" u="sng" dirty="0" smtClean="0">
              <a:latin typeface="Calibri" panose="020F0502020204030204" pitchFamily="34" charset="0"/>
            </a:rPr>
            <a:t>Operational Errors</a:t>
          </a:r>
          <a:endParaRPr lang="en-US" sz="2000" dirty="0">
            <a:latin typeface="Calibri" panose="020F0502020204030204" pitchFamily="34" charset="0"/>
          </a:endParaRPr>
        </a:p>
      </dgm:t>
    </dgm:pt>
    <dgm:pt modelId="{D49D9BDD-C183-4B8D-BF79-EB76413E4DD5}" type="parTrans" cxnId="{996D8283-13CF-429E-9CE9-B5B603FD96BC}">
      <dgm:prSet/>
      <dgm:spPr/>
      <dgm:t>
        <a:bodyPr/>
        <a:lstStyle/>
        <a:p>
          <a:endParaRPr lang="en-US"/>
        </a:p>
      </dgm:t>
    </dgm:pt>
    <dgm:pt modelId="{609E58D0-447E-4303-9179-B99D35C148E2}" type="sibTrans" cxnId="{996D8283-13CF-429E-9CE9-B5B603FD96BC}">
      <dgm:prSet/>
      <dgm:spPr/>
      <dgm:t>
        <a:bodyPr/>
        <a:lstStyle/>
        <a:p>
          <a:endParaRPr lang="en-US"/>
        </a:p>
      </dgm:t>
    </dgm:pt>
    <dgm:pt modelId="{4ED3D926-6BDB-44D0-B4BF-9040070EE6D2}">
      <dgm:prSet phldrT="[Text]"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Failure to follow the plan’s terms</a:t>
          </a:r>
          <a:endParaRPr lang="en-US" sz="1800" dirty="0">
            <a:latin typeface="Calibri" panose="020F0502020204030204" pitchFamily="34" charset="0"/>
          </a:endParaRPr>
        </a:p>
      </dgm:t>
    </dgm:pt>
    <dgm:pt modelId="{64DDB120-1ADF-4F9D-B587-D3BE5819AD96}" type="parTrans" cxnId="{DF6BBE96-7FFE-442D-9308-DA0722D67522}">
      <dgm:prSet/>
      <dgm:spPr/>
      <dgm:t>
        <a:bodyPr/>
        <a:lstStyle/>
        <a:p>
          <a:endParaRPr lang="en-US"/>
        </a:p>
      </dgm:t>
    </dgm:pt>
    <dgm:pt modelId="{1818BD50-37BF-469A-8121-93184C405E9C}" type="sibTrans" cxnId="{DF6BBE96-7FFE-442D-9308-DA0722D67522}">
      <dgm:prSet/>
      <dgm:spPr/>
      <dgm:t>
        <a:bodyPr/>
        <a:lstStyle/>
        <a:p>
          <a:endParaRPr lang="en-US"/>
        </a:p>
      </dgm:t>
    </dgm:pt>
    <dgm:pt modelId="{68FD650A-CB0A-46F3-947E-B7DA2783720A}">
      <dgm:prSet phldrT="[Text]" custT="1"/>
      <dgm:spPr/>
      <dgm:t>
        <a:bodyPr/>
        <a:lstStyle/>
        <a:p>
          <a:r>
            <a:rPr lang="en-US" altLang="en-US" sz="2000" u="sng" dirty="0" smtClean="0">
              <a:latin typeface="Calibri" panose="020F0502020204030204" pitchFamily="34" charset="0"/>
            </a:rPr>
            <a:t>Document Errors: </a:t>
          </a:r>
          <a:endParaRPr lang="en-US" sz="2000" dirty="0">
            <a:latin typeface="Calibri" panose="020F0502020204030204" pitchFamily="34" charset="0"/>
          </a:endParaRPr>
        </a:p>
      </dgm:t>
    </dgm:pt>
    <dgm:pt modelId="{EA417E18-A3CE-498A-B954-84CD7961DAA5}" type="parTrans" cxnId="{F52F52E5-2CFB-45C1-8CA7-7818A3C075D2}">
      <dgm:prSet/>
      <dgm:spPr/>
      <dgm:t>
        <a:bodyPr/>
        <a:lstStyle/>
        <a:p>
          <a:endParaRPr lang="en-US"/>
        </a:p>
      </dgm:t>
    </dgm:pt>
    <dgm:pt modelId="{32945B6C-0F94-4800-AECB-AE179A48FA5D}" type="sibTrans" cxnId="{F52F52E5-2CFB-45C1-8CA7-7818A3C075D2}">
      <dgm:prSet/>
      <dgm:spPr/>
      <dgm:t>
        <a:bodyPr/>
        <a:lstStyle/>
        <a:p>
          <a:endParaRPr lang="en-US"/>
        </a:p>
      </dgm:t>
    </dgm:pt>
    <dgm:pt modelId="{A7F222E8-26BD-492B-B12B-11D9CA71C242}">
      <dgm:prSet phldrT="[Text]"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Either did not do a required amendment or added disqualifying language to the plan</a:t>
          </a:r>
          <a:endParaRPr lang="en-US" sz="1800" dirty="0">
            <a:latin typeface="Calibri" panose="020F0502020204030204" pitchFamily="34" charset="0"/>
          </a:endParaRPr>
        </a:p>
      </dgm:t>
    </dgm:pt>
    <dgm:pt modelId="{DE8F1175-CFD3-4747-AC1A-E01AF0E925C9}" type="parTrans" cxnId="{201EB358-3E0A-42E8-8D66-C56445801CAC}">
      <dgm:prSet/>
      <dgm:spPr/>
      <dgm:t>
        <a:bodyPr/>
        <a:lstStyle/>
        <a:p>
          <a:endParaRPr lang="en-US"/>
        </a:p>
      </dgm:t>
    </dgm:pt>
    <dgm:pt modelId="{676E74E5-C211-49E8-AE10-7A9FC9A4079F}" type="sibTrans" cxnId="{201EB358-3E0A-42E8-8D66-C56445801CAC}">
      <dgm:prSet/>
      <dgm:spPr/>
      <dgm:t>
        <a:bodyPr/>
        <a:lstStyle/>
        <a:p>
          <a:endParaRPr lang="en-US"/>
        </a:p>
      </dgm:t>
    </dgm:pt>
    <dgm:pt modelId="{980D428C-DD76-4407-A2E0-930CC8EE6B2C}">
      <dgm:prSet phldrT="[Text]" custT="1"/>
      <dgm:spPr/>
      <dgm:t>
        <a:bodyPr/>
        <a:lstStyle/>
        <a:p>
          <a:r>
            <a:rPr lang="en-US" altLang="en-US" sz="2000" u="sng" dirty="0" smtClean="0">
              <a:latin typeface="Calibri" panose="020F0502020204030204" pitchFamily="34" charset="0"/>
            </a:rPr>
            <a:t>Demographic Errors</a:t>
          </a:r>
          <a:endParaRPr lang="en-US" sz="2000" dirty="0">
            <a:latin typeface="Calibri" panose="020F0502020204030204" pitchFamily="34" charset="0"/>
          </a:endParaRPr>
        </a:p>
      </dgm:t>
    </dgm:pt>
    <dgm:pt modelId="{DBBD1495-C0BA-4400-B9A2-81B61A6B51A8}" type="parTrans" cxnId="{7986EB37-EA68-4C5E-AEED-69506FE31668}">
      <dgm:prSet/>
      <dgm:spPr/>
      <dgm:t>
        <a:bodyPr/>
        <a:lstStyle/>
        <a:p>
          <a:endParaRPr lang="en-US"/>
        </a:p>
      </dgm:t>
    </dgm:pt>
    <dgm:pt modelId="{6CE42B09-200E-4B8E-B358-79E61B18F723}" type="sibTrans" cxnId="{7986EB37-EA68-4C5E-AEED-69506FE31668}">
      <dgm:prSet/>
      <dgm:spPr/>
      <dgm:t>
        <a:bodyPr/>
        <a:lstStyle/>
        <a:p>
          <a:endParaRPr lang="en-US"/>
        </a:p>
      </dgm:t>
    </dgm:pt>
    <dgm:pt modelId="{039733A5-8E2E-4570-A573-98BC4D848ED6}">
      <dgm:prSet phldrT="[Text]"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The plan operated as it was supposed to, but the coverage or nondiscrimination tests were failed because of changed demographics </a:t>
          </a:r>
          <a:endParaRPr lang="en-US" sz="1800" dirty="0">
            <a:latin typeface="Calibri" panose="020F0502020204030204" pitchFamily="34" charset="0"/>
          </a:endParaRPr>
        </a:p>
      </dgm:t>
    </dgm:pt>
    <dgm:pt modelId="{9C58E868-D5CA-4EC0-8E84-1426E5EEFD5B}" type="parTrans" cxnId="{884861DD-9366-4CB6-94F9-55482890CA55}">
      <dgm:prSet/>
      <dgm:spPr/>
      <dgm:t>
        <a:bodyPr/>
        <a:lstStyle/>
        <a:p>
          <a:endParaRPr lang="en-US"/>
        </a:p>
      </dgm:t>
    </dgm:pt>
    <dgm:pt modelId="{DCA80C17-A002-4456-87C4-A479EA1903BB}" type="sibTrans" cxnId="{884861DD-9366-4CB6-94F9-55482890CA55}">
      <dgm:prSet/>
      <dgm:spPr/>
      <dgm:t>
        <a:bodyPr/>
        <a:lstStyle/>
        <a:p>
          <a:endParaRPr lang="en-US"/>
        </a:p>
      </dgm:t>
    </dgm:pt>
    <dgm:pt modelId="{FC324F8F-E8D8-4D4B-A942-04A3EE502AD6}">
      <dgm:prSet phldrT="[Text]" custT="1"/>
      <dgm:spPr/>
      <dgm:t>
        <a:bodyPr/>
        <a:lstStyle/>
        <a:p>
          <a:endParaRPr lang="en-US" sz="1800" dirty="0">
            <a:latin typeface="Calibri" panose="020F0502020204030204" pitchFamily="34" charset="0"/>
          </a:endParaRPr>
        </a:p>
      </dgm:t>
    </dgm:pt>
    <dgm:pt modelId="{068FAD2D-41A3-4BDF-8085-920317445041}" type="parTrans" cxnId="{FC93E5EB-F4B3-4CE9-8573-3F5A0C77CF3B}">
      <dgm:prSet/>
      <dgm:spPr/>
      <dgm:t>
        <a:bodyPr/>
        <a:lstStyle/>
        <a:p>
          <a:endParaRPr lang="en-US"/>
        </a:p>
      </dgm:t>
    </dgm:pt>
    <dgm:pt modelId="{23755C9F-F2E3-43DD-9BFB-DDE0A5AC0DF0}" type="sibTrans" cxnId="{FC93E5EB-F4B3-4CE9-8573-3F5A0C77CF3B}">
      <dgm:prSet/>
      <dgm:spPr/>
      <dgm:t>
        <a:bodyPr/>
        <a:lstStyle/>
        <a:p>
          <a:endParaRPr lang="en-US"/>
        </a:p>
      </dgm:t>
    </dgm:pt>
    <dgm:pt modelId="{6B23960B-3081-42F6-A491-36C02A1EC81F}">
      <dgm:prSet phldrT="[Text]" custT="1"/>
      <dgm:spPr/>
      <dgm:t>
        <a:bodyPr/>
        <a:lstStyle/>
        <a:p>
          <a:r>
            <a:rPr lang="en-US" altLang="en-US" sz="2000" u="sng" dirty="0" smtClean="0">
              <a:latin typeface="Calibri" panose="020F0502020204030204" pitchFamily="34" charset="0"/>
            </a:rPr>
            <a:t>Employer /Sponsor Error</a:t>
          </a:r>
          <a:endParaRPr lang="en-US" sz="2000" dirty="0">
            <a:latin typeface="Calibri" panose="020F0502020204030204" pitchFamily="34" charset="0"/>
          </a:endParaRPr>
        </a:p>
      </dgm:t>
    </dgm:pt>
    <dgm:pt modelId="{2C825F6A-BA65-4F04-80B9-07F6A3F9AC5D}" type="parTrans" cxnId="{B4817A6E-E237-4841-8FCE-36E54AA87FCA}">
      <dgm:prSet/>
      <dgm:spPr/>
      <dgm:t>
        <a:bodyPr/>
        <a:lstStyle/>
        <a:p>
          <a:endParaRPr lang="en-US"/>
        </a:p>
      </dgm:t>
    </dgm:pt>
    <dgm:pt modelId="{341F5AC2-93B9-4816-A5F5-421944453C40}" type="sibTrans" cxnId="{B4817A6E-E237-4841-8FCE-36E54AA87FCA}">
      <dgm:prSet/>
      <dgm:spPr/>
      <dgm:t>
        <a:bodyPr/>
        <a:lstStyle/>
        <a:p>
          <a:endParaRPr lang="en-US"/>
        </a:p>
      </dgm:t>
    </dgm:pt>
    <dgm:pt modelId="{C4E14E62-F5B1-4044-AD35-B1440F27C752}">
      <dgm:prSet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A company that was not eligible to sponsor this kind of plan nonetheless adopted it (e.g. 403(b), 457 plans)</a:t>
          </a:r>
          <a:endParaRPr lang="en-US" sz="1800" dirty="0">
            <a:latin typeface="Calibri" panose="020F0502020204030204" pitchFamily="34" charset="0"/>
          </a:endParaRPr>
        </a:p>
      </dgm:t>
    </dgm:pt>
    <dgm:pt modelId="{981F2CC4-66E9-4A4D-8825-3F492A123C3D}" type="parTrans" cxnId="{E70705B5-2185-401F-B399-8B524C2DCBEF}">
      <dgm:prSet/>
      <dgm:spPr/>
      <dgm:t>
        <a:bodyPr/>
        <a:lstStyle/>
        <a:p>
          <a:endParaRPr lang="en-US"/>
        </a:p>
      </dgm:t>
    </dgm:pt>
    <dgm:pt modelId="{81134A11-0A44-4AE5-B2EE-B8C00F9B3DDF}" type="sibTrans" cxnId="{E70705B5-2185-401F-B399-8B524C2DCBEF}">
      <dgm:prSet/>
      <dgm:spPr/>
      <dgm:t>
        <a:bodyPr/>
        <a:lstStyle/>
        <a:p>
          <a:endParaRPr lang="en-US"/>
        </a:p>
      </dgm:t>
    </dgm:pt>
    <dgm:pt modelId="{CBAA598D-1574-443C-B281-B656749A0628}" type="pres">
      <dgm:prSet presAssocID="{6EDED5A4-7B97-4DAB-B5E4-1CE43734D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F2600-F7DF-49F2-8BC7-B2C5AA939CF2}" type="pres">
      <dgm:prSet presAssocID="{8A43EE20-28BE-4E3B-97CE-51864BC61E3C}" presName="composite" presStyleCnt="0"/>
      <dgm:spPr/>
    </dgm:pt>
    <dgm:pt modelId="{85B9F26C-BC35-4450-92A0-7F0C8F2A865C}" type="pres">
      <dgm:prSet presAssocID="{8A43EE20-28BE-4E3B-97CE-51864BC61E3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E78A3-7877-49B2-A416-42168CD50A00}" type="pres">
      <dgm:prSet presAssocID="{8A43EE20-28BE-4E3B-97CE-51864BC61E3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EAF37-E0A8-4AEF-931E-E287060C1994}" type="pres">
      <dgm:prSet presAssocID="{609E58D0-447E-4303-9179-B99D35C148E2}" presName="space" presStyleCnt="0"/>
      <dgm:spPr/>
    </dgm:pt>
    <dgm:pt modelId="{E17FD76F-3389-440F-BF6C-A5CA3CCB05FE}" type="pres">
      <dgm:prSet presAssocID="{68FD650A-CB0A-46F3-947E-B7DA2783720A}" presName="composite" presStyleCnt="0"/>
      <dgm:spPr/>
    </dgm:pt>
    <dgm:pt modelId="{FAACF7F0-AD49-45EF-9E6A-3519641A27BB}" type="pres">
      <dgm:prSet presAssocID="{68FD650A-CB0A-46F3-947E-B7DA2783720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27773-4E72-43F8-86DE-AB8004451547}" type="pres">
      <dgm:prSet presAssocID="{68FD650A-CB0A-46F3-947E-B7DA2783720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52D06-F4B4-4CD6-9993-4BE171BA7E8C}" type="pres">
      <dgm:prSet presAssocID="{32945B6C-0F94-4800-AECB-AE179A48FA5D}" presName="space" presStyleCnt="0"/>
      <dgm:spPr/>
    </dgm:pt>
    <dgm:pt modelId="{FE855CA5-B787-4DE5-A6C5-015245FC35F1}" type="pres">
      <dgm:prSet presAssocID="{980D428C-DD76-4407-A2E0-930CC8EE6B2C}" presName="composite" presStyleCnt="0"/>
      <dgm:spPr/>
    </dgm:pt>
    <dgm:pt modelId="{BBAB09EC-0572-428E-B640-3A8D79EE6C88}" type="pres">
      <dgm:prSet presAssocID="{980D428C-DD76-4407-A2E0-930CC8EE6B2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43016-44B4-4951-8A46-9E37EDF9D3EF}" type="pres">
      <dgm:prSet presAssocID="{980D428C-DD76-4407-A2E0-930CC8EE6B2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749DD-83EE-45D9-AD1E-22AD44A60E1E}" type="pres">
      <dgm:prSet presAssocID="{6CE42B09-200E-4B8E-B358-79E61B18F723}" presName="space" presStyleCnt="0"/>
      <dgm:spPr/>
    </dgm:pt>
    <dgm:pt modelId="{E7A62238-FF74-4324-A739-0FEF1446A26B}" type="pres">
      <dgm:prSet presAssocID="{6B23960B-3081-42F6-A491-36C02A1EC81F}" presName="composite" presStyleCnt="0"/>
      <dgm:spPr/>
    </dgm:pt>
    <dgm:pt modelId="{4B7C66D0-DAAE-4105-90D0-CDE56B03CA31}" type="pres">
      <dgm:prSet presAssocID="{6B23960B-3081-42F6-A491-36C02A1EC81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6E4A1-1077-4703-94B8-DC7A2A9C6E8C}" type="pres">
      <dgm:prSet presAssocID="{6B23960B-3081-42F6-A491-36C02A1EC81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861DD-9366-4CB6-94F9-55482890CA55}" srcId="{980D428C-DD76-4407-A2E0-930CC8EE6B2C}" destId="{039733A5-8E2E-4570-A573-98BC4D848ED6}" srcOrd="0" destOrd="0" parTransId="{9C58E868-D5CA-4EC0-8E84-1426E5EEFD5B}" sibTransId="{DCA80C17-A002-4456-87C4-A479EA1903BB}"/>
    <dgm:cxn modelId="{58AE31EF-50AD-4F8A-8ED4-ECCE49F839C4}" type="presOf" srcId="{6EDED5A4-7B97-4DAB-B5E4-1CE43734D812}" destId="{CBAA598D-1574-443C-B281-B656749A0628}" srcOrd="0" destOrd="0" presId="urn:microsoft.com/office/officeart/2005/8/layout/hList1"/>
    <dgm:cxn modelId="{DF6BBE96-7FFE-442D-9308-DA0722D67522}" srcId="{8A43EE20-28BE-4E3B-97CE-51864BC61E3C}" destId="{4ED3D926-6BDB-44D0-B4BF-9040070EE6D2}" srcOrd="0" destOrd="0" parTransId="{64DDB120-1ADF-4F9D-B587-D3BE5819AD96}" sibTransId="{1818BD50-37BF-469A-8121-93184C405E9C}"/>
    <dgm:cxn modelId="{00CBD911-BD28-4224-9393-7AE399B43E84}" type="presOf" srcId="{980D428C-DD76-4407-A2E0-930CC8EE6B2C}" destId="{BBAB09EC-0572-428E-B640-3A8D79EE6C88}" srcOrd="0" destOrd="0" presId="urn:microsoft.com/office/officeart/2005/8/layout/hList1"/>
    <dgm:cxn modelId="{0C8E3E08-B5E3-418D-B570-385FFE8858C1}" type="presOf" srcId="{6B23960B-3081-42F6-A491-36C02A1EC81F}" destId="{4B7C66D0-DAAE-4105-90D0-CDE56B03CA31}" srcOrd="0" destOrd="0" presId="urn:microsoft.com/office/officeart/2005/8/layout/hList1"/>
    <dgm:cxn modelId="{F52F52E5-2CFB-45C1-8CA7-7818A3C075D2}" srcId="{6EDED5A4-7B97-4DAB-B5E4-1CE43734D812}" destId="{68FD650A-CB0A-46F3-947E-B7DA2783720A}" srcOrd="1" destOrd="0" parTransId="{EA417E18-A3CE-498A-B954-84CD7961DAA5}" sibTransId="{32945B6C-0F94-4800-AECB-AE179A48FA5D}"/>
    <dgm:cxn modelId="{7986EB37-EA68-4C5E-AEED-69506FE31668}" srcId="{6EDED5A4-7B97-4DAB-B5E4-1CE43734D812}" destId="{980D428C-DD76-4407-A2E0-930CC8EE6B2C}" srcOrd="2" destOrd="0" parTransId="{DBBD1495-C0BA-4400-B9A2-81B61A6B51A8}" sibTransId="{6CE42B09-200E-4B8E-B358-79E61B18F723}"/>
    <dgm:cxn modelId="{70963371-1965-48DB-82E0-2CD4EA1990D3}" type="presOf" srcId="{68FD650A-CB0A-46F3-947E-B7DA2783720A}" destId="{FAACF7F0-AD49-45EF-9E6A-3519641A27BB}" srcOrd="0" destOrd="0" presId="urn:microsoft.com/office/officeart/2005/8/layout/hList1"/>
    <dgm:cxn modelId="{B4817A6E-E237-4841-8FCE-36E54AA87FCA}" srcId="{6EDED5A4-7B97-4DAB-B5E4-1CE43734D812}" destId="{6B23960B-3081-42F6-A491-36C02A1EC81F}" srcOrd="3" destOrd="0" parTransId="{2C825F6A-BA65-4F04-80B9-07F6A3F9AC5D}" sibTransId="{341F5AC2-93B9-4816-A5F5-421944453C40}"/>
    <dgm:cxn modelId="{386C5BAE-7849-4796-85F1-E737F8F9F495}" type="presOf" srcId="{A7F222E8-26BD-492B-B12B-11D9CA71C242}" destId="{19427773-4E72-43F8-86DE-AB8004451547}" srcOrd="0" destOrd="0" presId="urn:microsoft.com/office/officeart/2005/8/layout/hList1"/>
    <dgm:cxn modelId="{201EB358-3E0A-42E8-8D66-C56445801CAC}" srcId="{68FD650A-CB0A-46F3-947E-B7DA2783720A}" destId="{A7F222E8-26BD-492B-B12B-11D9CA71C242}" srcOrd="0" destOrd="0" parTransId="{DE8F1175-CFD3-4747-AC1A-E01AF0E925C9}" sibTransId="{676E74E5-C211-49E8-AE10-7A9FC9A4079F}"/>
    <dgm:cxn modelId="{FC93E5EB-F4B3-4CE9-8573-3F5A0C77CF3B}" srcId="{980D428C-DD76-4407-A2E0-930CC8EE6B2C}" destId="{FC324F8F-E8D8-4D4B-A942-04A3EE502AD6}" srcOrd="1" destOrd="0" parTransId="{068FAD2D-41A3-4BDF-8085-920317445041}" sibTransId="{23755C9F-F2E3-43DD-9BFB-DDE0A5AC0DF0}"/>
    <dgm:cxn modelId="{0AA7308A-F70B-4CCB-B313-82887E313412}" type="presOf" srcId="{4ED3D926-6BDB-44D0-B4BF-9040070EE6D2}" destId="{910E78A3-7877-49B2-A416-42168CD50A00}" srcOrd="0" destOrd="0" presId="urn:microsoft.com/office/officeart/2005/8/layout/hList1"/>
    <dgm:cxn modelId="{E70705B5-2185-401F-B399-8B524C2DCBEF}" srcId="{6B23960B-3081-42F6-A491-36C02A1EC81F}" destId="{C4E14E62-F5B1-4044-AD35-B1440F27C752}" srcOrd="0" destOrd="0" parTransId="{981F2CC4-66E9-4A4D-8825-3F492A123C3D}" sibTransId="{81134A11-0A44-4AE5-B2EE-B8C00F9B3DDF}"/>
    <dgm:cxn modelId="{16E3E0AF-784E-4460-9076-256DDDBD5197}" type="presOf" srcId="{8A43EE20-28BE-4E3B-97CE-51864BC61E3C}" destId="{85B9F26C-BC35-4450-92A0-7F0C8F2A865C}" srcOrd="0" destOrd="0" presId="urn:microsoft.com/office/officeart/2005/8/layout/hList1"/>
    <dgm:cxn modelId="{996D8283-13CF-429E-9CE9-B5B603FD96BC}" srcId="{6EDED5A4-7B97-4DAB-B5E4-1CE43734D812}" destId="{8A43EE20-28BE-4E3B-97CE-51864BC61E3C}" srcOrd="0" destOrd="0" parTransId="{D49D9BDD-C183-4B8D-BF79-EB76413E4DD5}" sibTransId="{609E58D0-447E-4303-9179-B99D35C148E2}"/>
    <dgm:cxn modelId="{0CCBC8C3-FFA6-4604-B64B-B90970C097D9}" type="presOf" srcId="{FC324F8F-E8D8-4D4B-A942-04A3EE502AD6}" destId="{C9B43016-44B4-4951-8A46-9E37EDF9D3EF}" srcOrd="0" destOrd="1" presId="urn:microsoft.com/office/officeart/2005/8/layout/hList1"/>
    <dgm:cxn modelId="{031293C7-66BE-4432-910A-8D3268DECCD5}" type="presOf" srcId="{039733A5-8E2E-4570-A573-98BC4D848ED6}" destId="{C9B43016-44B4-4951-8A46-9E37EDF9D3EF}" srcOrd="0" destOrd="0" presId="urn:microsoft.com/office/officeart/2005/8/layout/hList1"/>
    <dgm:cxn modelId="{35586C70-544E-4D45-8A76-12ACDDD05688}" type="presOf" srcId="{C4E14E62-F5B1-4044-AD35-B1440F27C752}" destId="{15F6E4A1-1077-4703-94B8-DC7A2A9C6E8C}" srcOrd="0" destOrd="0" presId="urn:microsoft.com/office/officeart/2005/8/layout/hList1"/>
    <dgm:cxn modelId="{05524D05-EBD7-4C28-9DE0-9951F9FC0802}" type="presParOf" srcId="{CBAA598D-1574-443C-B281-B656749A0628}" destId="{9FAF2600-F7DF-49F2-8BC7-B2C5AA939CF2}" srcOrd="0" destOrd="0" presId="urn:microsoft.com/office/officeart/2005/8/layout/hList1"/>
    <dgm:cxn modelId="{A4519D0A-ACF8-45DA-A8B5-3635E37E63B0}" type="presParOf" srcId="{9FAF2600-F7DF-49F2-8BC7-B2C5AA939CF2}" destId="{85B9F26C-BC35-4450-92A0-7F0C8F2A865C}" srcOrd="0" destOrd="0" presId="urn:microsoft.com/office/officeart/2005/8/layout/hList1"/>
    <dgm:cxn modelId="{A2B65585-E5B4-4FFB-AB06-CF9B2C5F9E96}" type="presParOf" srcId="{9FAF2600-F7DF-49F2-8BC7-B2C5AA939CF2}" destId="{910E78A3-7877-49B2-A416-42168CD50A00}" srcOrd="1" destOrd="0" presId="urn:microsoft.com/office/officeart/2005/8/layout/hList1"/>
    <dgm:cxn modelId="{AE86A21D-999D-4438-B75B-050B2BE67D34}" type="presParOf" srcId="{CBAA598D-1574-443C-B281-B656749A0628}" destId="{DC2EAF37-E0A8-4AEF-931E-E287060C1994}" srcOrd="1" destOrd="0" presId="urn:microsoft.com/office/officeart/2005/8/layout/hList1"/>
    <dgm:cxn modelId="{0178050F-0BD7-4537-B8DF-FD01B7BE8010}" type="presParOf" srcId="{CBAA598D-1574-443C-B281-B656749A0628}" destId="{E17FD76F-3389-440F-BF6C-A5CA3CCB05FE}" srcOrd="2" destOrd="0" presId="urn:microsoft.com/office/officeart/2005/8/layout/hList1"/>
    <dgm:cxn modelId="{BC229581-C3BE-436C-B992-0FE8826EB6A6}" type="presParOf" srcId="{E17FD76F-3389-440F-BF6C-A5CA3CCB05FE}" destId="{FAACF7F0-AD49-45EF-9E6A-3519641A27BB}" srcOrd="0" destOrd="0" presId="urn:microsoft.com/office/officeart/2005/8/layout/hList1"/>
    <dgm:cxn modelId="{94DEAA0C-9844-4414-A66C-F5A9390558DC}" type="presParOf" srcId="{E17FD76F-3389-440F-BF6C-A5CA3CCB05FE}" destId="{19427773-4E72-43F8-86DE-AB8004451547}" srcOrd="1" destOrd="0" presId="urn:microsoft.com/office/officeart/2005/8/layout/hList1"/>
    <dgm:cxn modelId="{BE561B01-03A7-4730-BC60-4AB116ACBE21}" type="presParOf" srcId="{CBAA598D-1574-443C-B281-B656749A0628}" destId="{1DB52D06-F4B4-4CD6-9993-4BE171BA7E8C}" srcOrd="3" destOrd="0" presId="urn:microsoft.com/office/officeart/2005/8/layout/hList1"/>
    <dgm:cxn modelId="{95FAE6BC-3B91-4D9F-B9E6-4360CD15D928}" type="presParOf" srcId="{CBAA598D-1574-443C-B281-B656749A0628}" destId="{FE855CA5-B787-4DE5-A6C5-015245FC35F1}" srcOrd="4" destOrd="0" presId="urn:microsoft.com/office/officeart/2005/8/layout/hList1"/>
    <dgm:cxn modelId="{BBFAC4C2-50C2-4FB6-A0CE-CBE7C476EA24}" type="presParOf" srcId="{FE855CA5-B787-4DE5-A6C5-015245FC35F1}" destId="{BBAB09EC-0572-428E-B640-3A8D79EE6C88}" srcOrd="0" destOrd="0" presId="urn:microsoft.com/office/officeart/2005/8/layout/hList1"/>
    <dgm:cxn modelId="{6D700CFA-69F0-43E0-ADDA-3E31EEA53593}" type="presParOf" srcId="{FE855CA5-B787-4DE5-A6C5-015245FC35F1}" destId="{C9B43016-44B4-4951-8A46-9E37EDF9D3EF}" srcOrd="1" destOrd="0" presId="urn:microsoft.com/office/officeart/2005/8/layout/hList1"/>
    <dgm:cxn modelId="{75CD8931-6696-4725-ACEB-3B4252EA8C5B}" type="presParOf" srcId="{CBAA598D-1574-443C-B281-B656749A0628}" destId="{EF0749DD-83EE-45D9-AD1E-22AD44A60E1E}" srcOrd="5" destOrd="0" presId="urn:microsoft.com/office/officeart/2005/8/layout/hList1"/>
    <dgm:cxn modelId="{1F29C627-E65E-45A5-9759-1CF9D172337B}" type="presParOf" srcId="{CBAA598D-1574-443C-B281-B656749A0628}" destId="{E7A62238-FF74-4324-A739-0FEF1446A26B}" srcOrd="6" destOrd="0" presId="urn:microsoft.com/office/officeart/2005/8/layout/hList1"/>
    <dgm:cxn modelId="{9C4BC843-8A2E-42EF-85F4-74473ACC4546}" type="presParOf" srcId="{E7A62238-FF74-4324-A739-0FEF1446A26B}" destId="{4B7C66D0-DAAE-4105-90D0-CDE56B03CA31}" srcOrd="0" destOrd="0" presId="urn:microsoft.com/office/officeart/2005/8/layout/hList1"/>
    <dgm:cxn modelId="{DB24E604-6462-4B62-9E75-CDEAB3C9200F}" type="presParOf" srcId="{E7A62238-FF74-4324-A739-0FEF1446A26B}" destId="{15F6E4A1-1077-4703-94B8-DC7A2A9C6E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F9AFA8-1B54-47FF-B55B-E17BF5B7F12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E35D22-59E0-449D-91B9-E0C99790A871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altLang="en-US" sz="2800" dirty="0" smtClean="0">
              <a:latin typeface="Calibri" panose="020F0502020204030204" pitchFamily="34" charset="0"/>
            </a:rPr>
            <a:t>Based on facts and circumstances</a:t>
          </a:r>
          <a:endParaRPr lang="en-US" sz="2800" dirty="0">
            <a:latin typeface="Calibri" panose="020F0502020204030204" pitchFamily="34" charset="0"/>
          </a:endParaRPr>
        </a:p>
      </dgm:t>
    </dgm:pt>
    <dgm:pt modelId="{6C921085-4AA3-4D4C-BFC8-9C33F7B9E175}" type="parTrans" cxnId="{04566398-26BF-4521-B7F8-830B76033985}">
      <dgm:prSet/>
      <dgm:spPr/>
      <dgm:t>
        <a:bodyPr/>
        <a:lstStyle/>
        <a:p>
          <a:endParaRPr lang="en-US"/>
        </a:p>
      </dgm:t>
    </dgm:pt>
    <dgm:pt modelId="{39948216-C7A5-4748-AC08-5D933FEFBE1E}" type="sibTrans" cxnId="{04566398-26BF-4521-B7F8-830B76033985}">
      <dgm:prSet/>
      <dgm:spPr/>
      <dgm:t>
        <a:bodyPr/>
        <a:lstStyle/>
        <a:p>
          <a:endParaRPr lang="en-US"/>
        </a:p>
      </dgm:t>
    </dgm:pt>
    <dgm:pt modelId="{00065CDB-8BF5-4F57-98E1-ADCC8EE5FF7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altLang="en-US" sz="2000" dirty="0" smtClean="0">
              <a:latin typeface="Calibri" panose="020F0502020204030204" pitchFamily="34" charset="0"/>
            </a:rPr>
            <a:t>Number of failures that occurred</a:t>
          </a:r>
          <a:endParaRPr lang="en-US" sz="2000" dirty="0">
            <a:latin typeface="Calibri" panose="020F0502020204030204" pitchFamily="34" charset="0"/>
          </a:endParaRPr>
        </a:p>
      </dgm:t>
    </dgm:pt>
    <dgm:pt modelId="{E7CD27D2-FDD5-4FBE-B2F5-CB3579B54700}" type="parTrans" cxnId="{F1A206F2-4DB9-488C-B840-088AD7A24792}">
      <dgm:prSet/>
      <dgm:spPr/>
      <dgm:t>
        <a:bodyPr/>
        <a:lstStyle/>
        <a:p>
          <a:endParaRPr lang="en-US"/>
        </a:p>
      </dgm:t>
    </dgm:pt>
    <dgm:pt modelId="{5076B682-B47F-41F2-A5D3-DCC6FDEEDBF6}" type="sibTrans" cxnId="{F1A206F2-4DB9-488C-B840-088AD7A24792}">
      <dgm:prSet/>
      <dgm:spPr/>
      <dgm:t>
        <a:bodyPr/>
        <a:lstStyle/>
        <a:p>
          <a:endParaRPr lang="en-US"/>
        </a:p>
      </dgm:t>
    </dgm:pt>
    <dgm:pt modelId="{2C46D144-D4BF-43D5-BE16-7BECE864AEAF}">
      <dgm:prSet phldrT="[Text]" custT="1"/>
      <dgm:spPr/>
      <dgm:t>
        <a:bodyPr/>
        <a:lstStyle/>
        <a:p>
          <a:r>
            <a:rPr lang="en-US" altLang="en-US" sz="2000" dirty="0" smtClean="0">
              <a:latin typeface="Calibri" panose="020F0502020204030204" pitchFamily="34" charset="0"/>
            </a:rPr>
            <a:t>Percentage of plan assets involved</a:t>
          </a:r>
          <a:endParaRPr lang="en-US" sz="2000" dirty="0">
            <a:latin typeface="Calibri" panose="020F0502020204030204" pitchFamily="34" charset="0"/>
          </a:endParaRPr>
        </a:p>
      </dgm:t>
    </dgm:pt>
    <dgm:pt modelId="{F893D69D-C2B3-4214-B2AB-C4CCA2552D6D}" type="parTrans" cxnId="{BE4BDB36-BE2D-41D4-B129-62287B80B515}">
      <dgm:prSet/>
      <dgm:spPr/>
      <dgm:t>
        <a:bodyPr/>
        <a:lstStyle/>
        <a:p>
          <a:endParaRPr lang="en-US"/>
        </a:p>
      </dgm:t>
    </dgm:pt>
    <dgm:pt modelId="{67DE3696-A6C1-46A5-A8CB-D9BBBA29960A}" type="sibTrans" cxnId="{BE4BDB36-BE2D-41D4-B129-62287B80B515}">
      <dgm:prSet/>
      <dgm:spPr/>
      <dgm:t>
        <a:bodyPr/>
        <a:lstStyle/>
        <a:p>
          <a:endParaRPr lang="en-US"/>
        </a:p>
      </dgm:t>
    </dgm:pt>
    <dgm:pt modelId="{54CBFCA4-8C5A-491B-9D94-C579300B4761}">
      <dgm:prSet phldrT="[Text]" custT="1"/>
      <dgm:spPr/>
      <dgm:t>
        <a:bodyPr/>
        <a:lstStyle/>
        <a:p>
          <a:r>
            <a:rPr lang="en-US" altLang="en-US" sz="2000" dirty="0" smtClean="0">
              <a:latin typeface="Calibri" panose="020F0502020204030204" pitchFamily="34" charset="0"/>
            </a:rPr>
            <a:t>Number of years in which the error occurred</a:t>
          </a:r>
          <a:endParaRPr lang="en-US" sz="2000" dirty="0">
            <a:latin typeface="Calibri" panose="020F0502020204030204" pitchFamily="34" charset="0"/>
          </a:endParaRPr>
        </a:p>
      </dgm:t>
    </dgm:pt>
    <dgm:pt modelId="{3EECD695-2EC2-407E-AECA-757DD827D788}" type="parTrans" cxnId="{F1C1D949-C45B-488D-BEC7-06DA10EDDB3A}">
      <dgm:prSet/>
      <dgm:spPr/>
      <dgm:t>
        <a:bodyPr/>
        <a:lstStyle/>
        <a:p>
          <a:endParaRPr lang="en-US"/>
        </a:p>
      </dgm:t>
    </dgm:pt>
    <dgm:pt modelId="{57F1BEAE-84EB-44DF-A97B-16044363228D}" type="sibTrans" cxnId="{F1C1D949-C45B-488D-BEC7-06DA10EDDB3A}">
      <dgm:prSet/>
      <dgm:spPr/>
      <dgm:t>
        <a:bodyPr/>
        <a:lstStyle/>
        <a:p>
          <a:endParaRPr lang="en-US"/>
        </a:p>
      </dgm:t>
    </dgm:pt>
    <dgm:pt modelId="{FD2B071C-5F2E-40AF-9B75-DEF98C336017}">
      <dgm:prSet phldrT="[Text]" custT="1"/>
      <dgm:spPr/>
      <dgm:t>
        <a:bodyPr/>
        <a:lstStyle/>
        <a:p>
          <a:r>
            <a:rPr lang="en-US" altLang="en-US" sz="2000" dirty="0" smtClean="0">
              <a:latin typeface="Calibri" panose="020F0502020204030204" pitchFamily="34" charset="0"/>
            </a:rPr>
            <a:t>Reason for the failure</a:t>
          </a:r>
          <a:endParaRPr lang="en-US" sz="2000" dirty="0">
            <a:latin typeface="Calibri" panose="020F0502020204030204" pitchFamily="34" charset="0"/>
          </a:endParaRPr>
        </a:p>
      </dgm:t>
    </dgm:pt>
    <dgm:pt modelId="{C86354C3-1478-4326-99D2-8996F4FBC3DE}" type="parTrans" cxnId="{FB0B14A8-8F37-463F-8D5C-08A3D3D489C0}">
      <dgm:prSet/>
      <dgm:spPr/>
      <dgm:t>
        <a:bodyPr/>
        <a:lstStyle/>
        <a:p>
          <a:endParaRPr lang="en-US"/>
        </a:p>
      </dgm:t>
    </dgm:pt>
    <dgm:pt modelId="{080D1DEF-FA73-4581-8140-EFC5A580FEF2}" type="sibTrans" cxnId="{FB0B14A8-8F37-463F-8D5C-08A3D3D489C0}">
      <dgm:prSet/>
      <dgm:spPr/>
      <dgm:t>
        <a:bodyPr/>
        <a:lstStyle/>
        <a:p>
          <a:endParaRPr lang="en-US"/>
        </a:p>
      </dgm:t>
    </dgm:pt>
    <dgm:pt modelId="{CCF5294A-D1DC-44EB-B924-E056D3F6BD48}">
      <dgm:prSet phldrT="[Text]" custT="1"/>
      <dgm:spPr/>
      <dgm:t>
        <a:bodyPr/>
        <a:lstStyle/>
        <a:p>
          <a:r>
            <a:rPr lang="en-US" altLang="en-US" sz="2000" dirty="0" smtClean="0">
              <a:latin typeface="Calibri" panose="020F0502020204030204" pitchFamily="34" charset="0"/>
            </a:rPr>
            <a:t>Number of </a:t>
          </a:r>
          <a:r>
            <a:rPr lang="en-US" altLang="en-US" sz="2000" spc="-150" dirty="0" smtClean="0">
              <a:latin typeface="Calibri" panose="020F0502020204030204" pitchFamily="34" charset="0"/>
            </a:rPr>
            <a:t>participants</a:t>
          </a:r>
          <a:r>
            <a:rPr lang="en-US" altLang="en-US" sz="2000" dirty="0" smtClean="0">
              <a:latin typeface="Calibri" panose="020F0502020204030204" pitchFamily="34" charset="0"/>
            </a:rPr>
            <a:t> affected</a:t>
          </a:r>
          <a:endParaRPr lang="en-US" sz="2000" dirty="0">
            <a:latin typeface="Calibri" panose="020F0502020204030204" pitchFamily="34" charset="0"/>
          </a:endParaRPr>
        </a:p>
      </dgm:t>
    </dgm:pt>
    <dgm:pt modelId="{57FA00DB-A211-4C4E-AE1F-0D2027F36BFC}" type="parTrans" cxnId="{406DF9F7-B6C4-4E9B-9E16-4FE5D54D28DB}">
      <dgm:prSet/>
      <dgm:spPr/>
      <dgm:t>
        <a:bodyPr/>
        <a:lstStyle/>
        <a:p>
          <a:endParaRPr lang="en-US"/>
        </a:p>
      </dgm:t>
    </dgm:pt>
    <dgm:pt modelId="{EE324FF9-B572-4D58-ADBC-652BFDC4FA35}" type="sibTrans" cxnId="{406DF9F7-B6C4-4E9B-9E16-4FE5D54D28DB}">
      <dgm:prSet/>
      <dgm:spPr/>
      <dgm:t>
        <a:bodyPr/>
        <a:lstStyle/>
        <a:p>
          <a:endParaRPr lang="en-US"/>
        </a:p>
      </dgm:t>
    </dgm:pt>
    <dgm:pt modelId="{F80D48DF-45C9-40E1-93E1-8BCCE2A47147}" type="pres">
      <dgm:prSet presAssocID="{7CF9AFA8-1B54-47FF-B55B-E17BF5B7F1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3FABD-CDD9-4638-B6A5-A5930949C270}" type="pres">
      <dgm:prSet presAssocID="{75E35D22-59E0-449D-91B9-E0C99790A871}" presName="roof" presStyleLbl="dkBgShp" presStyleIdx="0" presStyleCnt="2" custScaleY="64072" custLinFactNeighborX="-866" custLinFactNeighborY="15968"/>
      <dgm:spPr/>
      <dgm:t>
        <a:bodyPr/>
        <a:lstStyle/>
        <a:p>
          <a:endParaRPr lang="en-US"/>
        </a:p>
      </dgm:t>
    </dgm:pt>
    <dgm:pt modelId="{5E1CF8FC-C128-4E60-9336-EF671D7AB84D}" type="pres">
      <dgm:prSet presAssocID="{75E35D22-59E0-449D-91B9-E0C99790A871}" presName="pillars" presStyleCnt="0"/>
      <dgm:spPr/>
    </dgm:pt>
    <dgm:pt modelId="{7A8D7184-34C4-49D5-B29A-ECD124CB5F70}" type="pres">
      <dgm:prSet presAssocID="{75E35D22-59E0-449D-91B9-E0C99790A87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0A2A3-F906-4583-93EE-B9243548EA48}" type="pres">
      <dgm:prSet presAssocID="{2C46D144-D4BF-43D5-BE16-7BECE864AEAF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8834E-0D09-43CD-A86F-B3C3376B087F}" type="pres">
      <dgm:prSet presAssocID="{54CBFCA4-8C5A-491B-9D94-C579300B4761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A6A78-DCB3-475B-AEA1-4EB8C80CEAEC}" type="pres">
      <dgm:prSet presAssocID="{CCF5294A-D1DC-44EB-B924-E056D3F6BD48}" presName="pillarX" presStyleLbl="node1" presStyleIdx="3" presStyleCnt="5" custScaleY="97605" custLinFactNeighborX="-2116" custLinFactNeighborY="-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1348D-D82E-4000-8B9C-0FAED953DF28}" type="pres">
      <dgm:prSet presAssocID="{FD2B071C-5F2E-40AF-9B75-DEF98C33601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C37EC-43F5-4413-95C7-E1CF61572559}" type="pres">
      <dgm:prSet presAssocID="{75E35D22-59E0-449D-91B9-E0C99790A871}" presName="base" presStyleLbl="dkBgShp" presStyleIdx="1" presStyleCnt="2" custLinFactNeighborY="-15483"/>
      <dgm:spPr>
        <a:solidFill>
          <a:srgbClr val="A50021"/>
        </a:solidFill>
        <a:ln>
          <a:solidFill>
            <a:schemeClr val="bg1"/>
          </a:solidFill>
        </a:ln>
      </dgm:spPr>
    </dgm:pt>
  </dgm:ptLst>
  <dgm:cxnLst>
    <dgm:cxn modelId="{04566398-26BF-4521-B7F8-830B76033985}" srcId="{7CF9AFA8-1B54-47FF-B55B-E17BF5B7F12B}" destId="{75E35D22-59E0-449D-91B9-E0C99790A871}" srcOrd="0" destOrd="0" parTransId="{6C921085-4AA3-4D4C-BFC8-9C33F7B9E175}" sibTransId="{39948216-C7A5-4748-AC08-5D933FEFBE1E}"/>
    <dgm:cxn modelId="{4CDB1CFE-9FDE-46B1-B865-09BEFBD198AA}" type="presOf" srcId="{00065CDB-8BF5-4F57-98E1-ADCC8EE5FF7A}" destId="{7A8D7184-34C4-49D5-B29A-ECD124CB5F70}" srcOrd="0" destOrd="0" presId="urn:microsoft.com/office/officeart/2005/8/layout/hList3"/>
    <dgm:cxn modelId="{F1A206F2-4DB9-488C-B840-088AD7A24792}" srcId="{75E35D22-59E0-449D-91B9-E0C99790A871}" destId="{00065CDB-8BF5-4F57-98E1-ADCC8EE5FF7A}" srcOrd="0" destOrd="0" parTransId="{E7CD27D2-FDD5-4FBE-B2F5-CB3579B54700}" sibTransId="{5076B682-B47F-41F2-A5D3-DCC6FDEEDBF6}"/>
    <dgm:cxn modelId="{639F0C55-6CA1-446B-90AF-12CA98AF2A86}" type="presOf" srcId="{CCF5294A-D1DC-44EB-B924-E056D3F6BD48}" destId="{B23A6A78-DCB3-475B-AEA1-4EB8C80CEAEC}" srcOrd="0" destOrd="0" presId="urn:microsoft.com/office/officeart/2005/8/layout/hList3"/>
    <dgm:cxn modelId="{B9295FFD-BC94-4586-B751-42D67DDD8C2A}" type="presOf" srcId="{75E35D22-59E0-449D-91B9-E0C99790A871}" destId="{AA43FABD-CDD9-4638-B6A5-A5930949C270}" srcOrd="0" destOrd="0" presId="urn:microsoft.com/office/officeart/2005/8/layout/hList3"/>
    <dgm:cxn modelId="{F1C1D949-C45B-488D-BEC7-06DA10EDDB3A}" srcId="{75E35D22-59E0-449D-91B9-E0C99790A871}" destId="{54CBFCA4-8C5A-491B-9D94-C579300B4761}" srcOrd="2" destOrd="0" parTransId="{3EECD695-2EC2-407E-AECA-757DD827D788}" sibTransId="{57F1BEAE-84EB-44DF-A97B-16044363228D}"/>
    <dgm:cxn modelId="{406DF9F7-B6C4-4E9B-9E16-4FE5D54D28DB}" srcId="{75E35D22-59E0-449D-91B9-E0C99790A871}" destId="{CCF5294A-D1DC-44EB-B924-E056D3F6BD48}" srcOrd="3" destOrd="0" parTransId="{57FA00DB-A211-4C4E-AE1F-0D2027F36BFC}" sibTransId="{EE324FF9-B572-4D58-ADBC-652BFDC4FA35}"/>
    <dgm:cxn modelId="{CEA30882-D090-409E-A9D7-4F241673E4D2}" type="presOf" srcId="{FD2B071C-5F2E-40AF-9B75-DEF98C336017}" destId="{CC31348D-D82E-4000-8B9C-0FAED953DF28}" srcOrd="0" destOrd="0" presId="urn:microsoft.com/office/officeart/2005/8/layout/hList3"/>
    <dgm:cxn modelId="{8C2ACFC1-543E-4EE4-A5D8-1CF64C05766F}" type="presOf" srcId="{54CBFCA4-8C5A-491B-9D94-C579300B4761}" destId="{8888834E-0D09-43CD-A86F-B3C3376B087F}" srcOrd="0" destOrd="0" presId="urn:microsoft.com/office/officeart/2005/8/layout/hList3"/>
    <dgm:cxn modelId="{E3DFBE15-398A-47AC-883F-288488B9FC00}" type="presOf" srcId="{7CF9AFA8-1B54-47FF-B55B-E17BF5B7F12B}" destId="{F80D48DF-45C9-40E1-93E1-8BCCE2A47147}" srcOrd="0" destOrd="0" presId="urn:microsoft.com/office/officeart/2005/8/layout/hList3"/>
    <dgm:cxn modelId="{BE4BDB36-BE2D-41D4-B129-62287B80B515}" srcId="{75E35D22-59E0-449D-91B9-E0C99790A871}" destId="{2C46D144-D4BF-43D5-BE16-7BECE864AEAF}" srcOrd="1" destOrd="0" parTransId="{F893D69D-C2B3-4214-B2AB-C4CCA2552D6D}" sibTransId="{67DE3696-A6C1-46A5-A8CB-D9BBBA29960A}"/>
    <dgm:cxn modelId="{FB0B14A8-8F37-463F-8D5C-08A3D3D489C0}" srcId="{75E35D22-59E0-449D-91B9-E0C99790A871}" destId="{FD2B071C-5F2E-40AF-9B75-DEF98C336017}" srcOrd="4" destOrd="0" parTransId="{C86354C3-1478-4326-99D2-8996F4FBC3DE}" sibTransId="{080D1DEF-FA73-4581-8140-EFC5A580FEF2}"/>
    <dgm:cxn modelId="{8F3A4628-BAF6-4BD5-A66E-C63E4DDC4E12}" type="presOf" srcId="{2C46D144-D4BF-43D5-BE16-7BECE864AEAF}" destId="{90D0A2A3-F906-4583-93EE-B9243548EA48}" srcOrd="0" destOrd="0" presId="urn:microsoft.com/office/officeart/2005/8/layout/hList3"/>
    <dgm:cxn modelId="{D88355DE-E943-4A47-987C-C13FE3ADDF38}" type="presParOf" srcId="{F80D48DF-45C9-40E1-93E1-8BCCE2A47147}" destId="{AA43FABD-CDD9-4638-B6A5-A5930949C270}" srcOrd="0" destOrd="0" presId="urn:microsoft.com/office/officeart/2005/8/layout/hList3"/>
    <dgm:cxn modelId="{096DA5CE-87CE-42F7-8D35-03546068258C}" type="presParOf" srcId="{F80D48DF-45C9-40E1-93E1-8BCCE2A47147}" destId="{5E1CF8FC-C128-4E60-9336-EF671D7AB84D}" srcOrd="1" destOrd="0" presId="urn:microsoft.com/office/officeart/2005/8/layout/hList3"/>
    <dgm:cxn modelId="{9ECF0955-957E-4C1F-917F-9CFFA53B80C3}" type="presParOf" srcId="{5E1CF8FC-C128-4E60-9336-EF671D7AB84D}" destId="{7A8D7184-34C4-49D5-B29A-ECD124CB5F70}" srcOrd="0" destOrd="0" presId="urn:microsoft.com/office/officeart/2005/8/layout/hList3"/>
    <dgm:cxn modelId="{B74B837B-9E9A-4C6F-81BA-358F1CE30596}" type="presParOf" srcId="{5E1CF8FC-C128-4E60-9336-EF671D7AB84D}" destId="{90D0A2A3-F906-4583-93EE-B9243548EA48}" srcOrd="1" destOrd="0" presId="urn:microsoft.com/office/officeart/2005/8/layout/hList3"/>
    <dgm:cxn modelId="{67C9AB6C-55A8-44FE-80BF-9CED518C94E9}" type="presParOf" srcId="{5E1CF8FC-C128-4E60-9336-EF671D7AB84D}" destId="{8888834E-0D09-43CD-A86F-B3C3376B087F}" srcOrd="2" destOrd="0" presId="urn:microsoft.com/office/officeart/2005/8/layout/hList3"/>
    <dgm:cxn modelId="{CB49689B-7277-4209-95BC-44BF896EAD6A}" type="presParOf" srcId="{5E1CF8FC-C128-4E60-9336-EF671D7AB84D}" destId="{B23A6A78-DCB3-475B-AEA1-4EB8C80CEAEC}" srcOrd="3" destOrd="0" presId="urn:microsoft.com/office/officeart/2005/8/layout/hList3"/>
    <dgm:cxn modelId="{0DB78E84-5539-4665-BC93-80BC732709F1}" type="presParOf" srcId="{5E1CF8FC-C128-4E60-9336-EF671D7AB84D}" destId="{CC31348D-D82E-4000-8B9C-0FAED953DF28}" srcOrd="4" destOrd="0" presId="urn:microsoft.com/office/officeart/2005/8/layout/hList3"/>
    <dgm:cxn modelId="{734971E9-AC7E-4644-A068-2B5462BDCB3F}" type="presParOf" srcId="{F80D48DF-45C9-40E1-93E1-8BCCE2A47147}" destId="{856C37EC-43F5-4413-95C7-E1CF615725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4DDEB6-3287-4200-BCD1-DB2DB228B636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FB3E38-626B-4E34-94D6-AD91F25FE3A6}">
      <dgm:prSet phldrT="[Text]"/>
      <dgm:spPr/>
      <dgm:t>
        <a:bodyPr/>
        <a:lstStyle/>
        <a:p>
          <a:r>
            <a:rPr lang="en-US" altLang="en-US" dirty="0" smtClean="0">
              <a:latin typeface="Calibri" panose="020F0502020204030204" pitchFamily="34" charset="0"/>
            </a:rPr>
            <a:t>Late Filers </a:t>
          </a:r>
          <a:endParaRPr lang="en-US" dirty="0">
            <a:latin typeface="Calibri" panose="020F0502020204030204" pitchFamily="34" charset="0"/>
          </a:endParaRPr>
        </a:p>
      </dgm:t>
    </dgm:pt>
    <dgm:pt modelId="{E8D4BD6E-62AB-4A3E-8888-25594E3910AB}" type="parTrans" cxnId="{BB5A424C-76CB-40FF-AE60-7FCCAD886DA4}">
      <dgm:prSet/>
      <dgm:spPr/>
      <dgm:t>
        <a:bodyPr/>
        <a:lstStyle/>
        <a:p>
          <a:endParaRPr lang="en-US"/>
        </a:p>
      </dgm:t>
    </dgm:pt>
    <dgm:pt modelId="{5C64C309-0DE1-4CAC-BB72-24ECBCC69751}" type="sibTrans" cxnId="{BB5A424C-76CB-40FF-AE60-7FCCAD886DA4}">
      <dgm:prSet/>
      <dgm:spPr/>
      <dgm:t>
        <a:bodyPr/>
        <a:lstStyle/>
        <a:p>
          <a:endParaRPr lang="en-US"/>
        </a:p>
      </dgm:t>
    </dgm:pt>
    <dgm:pt modelId="{2A637E2B-396A-438B-A105-E2ADB990E26D}">
      <dgm:prSet phldrT="[Text]"/>
      <dgm:spPr/>
      <dgm:t>
        <a:bodyPr/>
        <a:lstStyle/>
        <a:p>
          <a:r>
            <a:rPr lang="en-US" altLang="en-US" dirty="0" smtClean="0">
              <a:latin typeface="Calibri" panose="020F0502020204030204" pitchFamily="34" charset="0"/>
            </a:rPr>
            <a:t>$50/day with no limit</a:t>
          </a:r>
          <a:endParaRPr lang="en-US" dirty="0">
            <a:latin typeface="Calibri" panose="020F0502020204030204" pitchFamily="34" charset="0"/>
          </a:endParaRPr>
        </a:p>
      </dgm:t>
    </dgm:pt>
    <dgm:pt modelId="{4EF55B5D-7DEE-4735-96B8-0644B039E0E5}" type="parTrans" cxnId="{59BB4A00-9698-4742-BD36-8725F190E1E9}">
      <dgm:prSet/>
      <dgm:spPr/>
      <dgm:t>
        <a:bodyPr/>
        <a:lstStyle/>
        <a:p>
          <a:endParaRPr lang="en-US"/>
        </a:p>
      </dgm:t>
    </dgm:pt>
    <dgm:pt modelId="{D5524A28-A33A-493C-9564-F5C9F2507DE3}" type="sibTrans" cxnId="{59BB4A00-9698-4742-BD36-8725F190E1E9}">
      <dgm:prSet/>
      <dgm:spPr/>
      <dgm:t>
        <a:bodyPr/>
        <a:lstStyle/>
        <a:p>
          <a:endParaRPr lang="en-US"/>
        </a:p>
      </dgm:t>
    </dgm:pt>
    <dgm:pt modelId="{7BACFE65-FB48-4540-A2BB-35D28F8AE0C7}">
      <dgm:prSet phldrT="[Text]"/>
      <dgm:spPr/>
      <dgm:t>
        <a:bodyPr/>
        <a:lstStyle/>
        <a:p>
          <a:r>
            <a:rPr lang="en-US" altLang="en-US" dirty="0" smtClean="0">
              <a:latin typeface="Calibri" panose="020F0502020204030204" pitchFamily="34" charset="0"/>
            </a:rPr>
            <a:t>Non-filers</a:t>
          </a:r>
          <a:endParaRPr lang="en-US" dirty="0">
            <a:latin typeface="Calibri" panose="020F0502020204030204" pitchFamily="34" charset="0"/>
          </a:endParaRPr>
        </a:p>
      </dgm:t>
    </dgm:pt>
    <dgm:pt modelId="{B087BD5A-7DF9-459A-80E9-B697CD4B0355}" type="parTrans" cxnId="{2B8E4777-45F2-4747-86CD-5E2AF95DE19D}">
      <dgm:prSet/>
      <dgm:spPr/>
      <dgm:t>
        <a:bodyPr/>
        <a:lstStyle/>
        <a:p>
          <a:endParaRPr lang="en-US"/>
        </a:p>
      </dgm:t>
    </dgm:pt>
    <dgm:pt modelId="{4CC97CC4-6D7E-4385-AE8F-7E4787808EFD}" type="sibTrans" cxnId="{2B8E4777-45F2-4747-86CD-5E2AF95DE19D}">
      <dgm:prSet/>
      <dgm:spPr/>
      <dgm:t>
        <a:bodyPr/>
        <a:lstStyle/>
        <a:p>
          <a:endParaRPr lang="en-US"/>
        </a:p>
      </dgm:t>
    </dgm:pt>
    <dgm:pt modelId="{6432293E-95F8-4192-A3DB-A55D275BADAD}">
      <dgm:prSet phldrT="[Text]"/>
      <dgm:spPr/>
      <dgm:t>
        <a:bodyPr/>
        <a:lstStyle/>
        <a:p>
          <a:r>
            <a:rPr lang="en-US" altLang="en-US" dirty="0" smtClean="0">
              <a:latin typeface="Calibri" panose="020F0502020204030204" pitchFamily="34" charset="0"/>
            </a:rPr>
            <a:t>$300/day or $30,000/ye</a:t>
          </a:r>
          <a:endParaRPr lang="en-US" dirty="0">
            <a:latin typeface="Calibri" panose="020F0502020204030204" pitchFamily="34" charset="0"/>
          </a:endParaRPr>
        </a:p>
      </dgm:t>
    </dgm:pt>
    <dgm:pt modelId="{C96C8FA0-EE87-46F4-8C2A-7750C6C495FD}" type="parTrans" cxnId="{000FACF2-C45F-4EC0-93E5-5281300D3DE9}">
      <dgm:prSet/>
      <dgm:spPr/>
      <dgm:t>
        <a:bodyPr/>
        <a:lstStyle/>
        <a:p>
          <a:endParaRPr lang="en-US"/>
        </a:p>
      </dgm:t>
    </dgm:pt>
    <dgm:pt modelId="{FBA610A1-F73F-4D4F-85A4-56C6F6BD9C62}" type="sibTrans" cxnId="{000FACF2-C45F-4EC0-93E5-5281300D3DE9}">
      <dgm:prSet/>
      <dgm:spPr/>
      <dgm:t>
        <a:bodyPr/>
        <a:lstStyle/>
        <a:p>
          <a:endParaRPr lang="en-US"/>
        </a:p>
      </dgm:t>
    </dgm:pt>
    <dgm:pt modelId="{DD59FEC3-2C4A-45F7-AF70-CC757225B744}">
      <dgm:prSet phldrT="[Text]"/>
      <dgm:spPr/>
      <dgm:t>
        <a:bodyPr/>
        <a:lstStyle/>
        <a:p>
          <a:r>
            <a:rPr lang="en-US" altLang="en-US" dirty="0" smtClean="0">
              <a:latin typeface="Calibri" panose="020F0502020204030204" pitchFamily="34" charset="0"/>
            </a:rPr>
            <a:t>Failure to include audit  </a:t>
          </a:r>
          <a:endParaRPr lang="en-US" dirty="0">
            <a:latin typeface="Calibri" panose="020F0502020204030204" pitchFamily="34" charset="0"/>
          </a:endParaRPr>
        </a:p>
      </dgm:t>
    </dgm:pt>
    <dgm:pt modelId="{F4A2D265-6B1F-435B-845C-0B24B568D6EE}" type="parTrans" cxnId="{75F88D56-1639-4539-922E-DA386CA761D8}">
      <dgm:prSet/>
      <dgm:spPr/>
      <dgm:t>
        <a:bodyPr/>
        <a:lstStyle/>
        <a:p>
          <a:endParaRPr lang="en-US"/>
        </a:p>
      </dgm:t>
    </dgm:pt>
    <dgm:pt modelId="{45FFF795-E372-403E-9251-8CF419EFEC8D}" type="sibTrans" cxnId="{75F88D56-1639-4539-922E-DA386CA761D8}">
      <dgm:prSet/>
      <dgm:spPr/>
      <dgm:t>
        <a:bodyPr/>
        <a:lstStyle/>
        <a:p>
          <a:endParaRPr lang="en-US"/>
        </a:p>
      </dgm:t>
    </dgm:pt>
    <dgm:pt modelId="{6D6A962C-086C-4464-BBF6-399CC0D70F7B}">
      <dgm:prSet/>
      <dgm:spPr/>
      <dgm:t>
        <a:bodyPr/>
        <a:lstStyle/>
        <a:p>
          <a:r>
            <a:rPr lang="en-US" altLang="en-US" dirty="0" smtClean="0">
              <a:latin typeface="Calibri" panose="020F0502020204030204" pitchFamily="34" charset="0"/>
            </a:rPr>
            <a:t>$150/day up to $50,000</a:t>
          </a:r>
          <a:endParaRPr lang="en-US" dirty="0">
            <a:latin typeface="Calibri" panose="020F0502020204030204" pitchFamily="34" charset="0"/>
          </a:endParaRPr>
        </a:p>
      </dgm:t>
    </dgm:pt>
    <dgm:pt modelId="{BC2153C2-34F3-43A6-8C3C-C562D8BAF68C}" type="parTrans" cxnId="{9A0B154D-AADC-4A29-8EDB-CF77A9A8985A}">
      <dgm:prSet/>
      <dgm:spPr/>
      <dgm:t>
        <a:bodyPr/>
        <a:lstStyle/>
        <a:p>
          <a:endParaRPr lang="en-US"/>
        </a:p>
      </dgm:t>
    </dgm:pt>
    <dgm:pt modelId="{BA3654A3-A259-4811-A445-988AFE4F77CA}" type="sibTrans" cxnId="{9A0B154D-AADC-4A29-8EDB-CF77A9A8985A}">
      <dgm:prSet/>
      <dgm:spPr/>
      <dgm:t>
        <a:bodyPr/>
        <a:lstStyle/>
        <a:p>
          <a:endParaRPr lang="en-US"/>
        </a:p>
      </dgm:t>
    </dgm:pt>
    <dgm:pt modelId="{F9FFC758-085F-49DA-8E7B-390CC6206D39}">
      <dgm:prSet/>
      <dgm:spPr/>
      <dgm:t>
        <a:bodyPr/>
        <a:lstStyle/>
        <a:p>
          <a:r>
            <a:rPr lang="en-US" altLang="en-US" dirty="0" smtClean="0">
              <a:latin typeface="Calibri" panose="020F0502020204030204" pitchFamily="34" charset="0"/>
            </a:rPr>
            <a:t>Failure to include  schedule of assets </a:t>
          </a:r>
          <a:endParaRPr lang="en-US" dirty="0">
            <a:latin typeface="Calibri" panose="020F0502020204030204" pitchFamily="34" charset="0"/>
          </a:endParaRPr>
        </a:p>
      </dgm:t>
    </dgm:pt>
    <dgm:pt modelId="{ED48A141-952E-47B2-83AC-F23CDDEB7CD2}" type="parTrans" cxnId="{1739D219-27C2-4041-9461-7277382DA39A}">
      <dgm:prSet/>
      <dgm:spPr/>
      <dgm:t>
        <a:bodyPr/>
        <a:lstStyle/>
        <a:p>
          <a:endParaRPr lang="en-US"/>
        </a:p>
      </dgm:t>
    </dgm:pt>
    <dgm:pt modelId="{007D71F9-39EA-43F2-96A1-77BCF0AF0804}" type="sibTrans" cxnId="{1739D219-27C2-4041-9461-7277382DA39A}">
      <dgm:prSet/>
      <dgm:spPr/>
      <dgm:t>
        <a:bodyPr/>
        <a:lstStyle/>
        <a:p>
          <a:endParaRPr lang="en-US"/>
        </a:p>
      </dgm:t>
    </dgm:pt>
    <dgm:pt modelId="{DAF23F35-903A-4137-BC28-2656D20DD871}">
      <dgm:prSet/>
      <dgm:spPr/>
      <dgm:t>
        <a:bodyPr/>
        <a:lstStyle/>
        <a:p>
          <a:r>
            <a:rPr lang="en-US" altLang="en-US" dirty="0" smtClean="0">
              <a:latin typeface="Calibri" panose="020F0502020204030204" pitchFamily="34" charset="0"/>
            </a:rPr>
            <a:t>$100/day up to $36,500</a:t>
          </a:r>
          <a:endParaRPr lang="en-US" dirty="0">
            <a:latin typeface="Calibri" panose="020F0502020204030204" pitchFamily="34" charset="0"/>
          </a:endParaRPr>
        </a:p>
      </dgm:t>
    </dgm:pt>
    <dgm:pt modelId="{9E5DABA4-8C83-4469-9089-BDB79237AF31}" type="parTrans" cxnId="{1D9CABA4-0797-43DE-A5AC-132047766F58}">
      <dgm:prSet/>
      <dgm:spPr/>
      <dgm:t>
        <a:bodyPr/>
        <a:lstStyle/>
        <a:p>
          <a:endParaRPr lang="en-US"/>
        </a:p>
      </dgm:t>
    </dgm:pt>
    <dgm:pt modelId="{5E57503C-B1D6-48A7-B5E2-17BD7CEFBCCE}" type="sibTrans" cxnId="{1D9CABA4-0797-43DE-A5AC-132047766F58}">
      <dgm:prSet/>
      <dgm:spPr/>
      <dgm:t>
        <a:bodyPr/>
        <a:lstStyle/>
        <a:p>
          <a:endParaRPr lang="en-US"/>
        </a:p>
      </dgm:t>
    </dgm:pt>
    <dgm:pt modelId="{0AEC0462-8A53-4FC7-AEF7-173DB959318E}" type="pres">
      <dgm:prSet presAssocID="{034DDEB6-3287-4200-BCD1-DB2DB228B6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19CC22-9322-4C6C-831D-7B5601B21D77}" type="pres">
      <dgm:prSet presAssocID="{24FB3E38-626B-4E34-94D6-AD91F25FE3A6}" presName="linNode" presStyleCnt="0"/>
      <dgm:spPr/>
    </dgm:pt>
    <dgm:pt modelId="{8F5E2DA6-007A-4554-A490-CC73B50DA0B4}" type="pres">
      <dgm:prSet presAssocID="{24FB3E38-626B-4E34-94D6-AD91F25FE3A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4CA05-3430-419E-B7D8-F62BACB18B25}" type="pres">
      <dgm:prSet presAssocID="{24FB3E38-626B-4E34-94D6-AD91F25FE3A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9956D-AB80-4E86-B36C-C1A878F80501}" type="pres">
      <dgm:prSet presAssocID="{5C64C309-0DE1-4CAC-BB72-24ECBCC69751}" presName="spacing" presStyleCnt="0"/>
      <dgm:spPr/>
    </dgm:pt>
    <dgm:pt modelId="{B9B3F127-CBCB-4144-AAF0-A904C0ED9C91}" type="pres">
      <dgm:prSet presAssocID="{7BACFE65-FB48-4540-A2BB-35D28F8AE0C7}" presName="linNode" presStyleCnt="0"/>
      <dgm:spPr/>
    </dgm:pt>
    <dgm:pt modelId="{7D5FF11D-E4B7-40A5-863C-AA22C41AA12C}" type="pres">
      <dgm:prSet presAssocID="{7BACFE65-FB48-4540-A2BB-35D28F8AE0C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5F526-FA63-4E53-9C87-5BA0E66A9601}" type="pres">
      <dgm:prSet presAssocID="{7BACFE65-FB48-4540-A2BB-35D28F8AE0C7}" presName="childShp" presStyleLbl="bgAccFollowNode1" presStyleIdx="1" presStyleCnt="4" custLinFactNeighborY="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31919-927E-4FAB-A164-614FBE2CDD21}" type="pres">
      <dgm:prSet presAssocID="{4CC97CC4-6D7E-4385-AE8F-7E4787808EFD}" presName="spacing" presStyleCnt="0"/>
      <dgm:spPr/>
    </dgm:pt>
    <dgm:pt modelId="{86D6184C-6F95-4E7D-BC1D-68DCA825EB75}" type="pres">
      <dgm:prSet presAssocID="{DD59FEC3-2C4A-45F7-AF70-CC757225B744}" presName="linNode" presStyleCnt="0"/>
      <dgm:spPr/>
    </dgm:pt>
    <dgm:pt modelId="{AA2E7463-D784-4137-BC0E-C6EBAB1140E5}" type="pres">
      <dgm:prSet presAssocID="{DD59FEC3-2C4A-45F7-AF70-CC757225B74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3D987-6E01-4ADD-829E-F2DD3FFCC7A6}" type="pres">
      <dgm:prSet presAssocID="{DD59FEC3-2C4A-45F7-AF70-CC757225B74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46128-612C-416F-B621-F46CC77DAE5F}" type="pres">
      <dgm:prSet presAssocID="{45FFF795-E372-403E-9251-8CF419EFEC8D}" presName="spacing" presStyleCnt="0"/>
      <dgm:spPr/>
    </dgm:pt>
    <dgm:pt modelId="{CAD8F1C5-9C37-460F-B787-DF436D12806C}" type="pres">
      <dgm:prSet presAssocID="{F9FFC758-085F-49DA-8E7B-390CC6206D39}" presName="linNode" presStyleCnt="0"/>
      <dgm:spPr/>
    </dgm:pt>
    <dgm:pt modelId="{DA78CFEE-8008-4418-B0FE-7E1E6CFEAC7E}" type="pres">
      <dgm:prSet presAssocID="{F9FFC758-085F-49DA-8E7B-390CC6206D3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33D4A-B6DF-4611-B110-D32923B53BA6}" type="pres">
      <dgm:prSet presAssocID="{F9FFC758-085F-49DA-8E7B-390CC6206D3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FACF2-C45F-4EC0-93E5-5281300D3DE9}" srcId="{7BACFE65-FB48-4540-A2BB-35D28F8AE0C7}" destId="{6432293E-95F8-4192-A3DB-A55D275BADAD}" srcOrd="0" destOrd="0" parTransId="{C96C8FA0-EE87-46F4-8C2A-7750C6C495FD}" sibTransId="{FBA610A1-F73F-4D4F-85A4-56C6F6BD9C62}"/>
    <dgm:cxn modelId="{2259B9F8-D703-4610-A0E7-21683BDD4567}" type="presOf" srcId="{034DDEB6-3287-4200-BCD1-DB2DB228B636}" destId="{0AEC0462-8A53-4FC7-AEF7-173DB959318E}" srcOrd="0" destOrd="0" presId="urn:microsoft.com/office/officeart/2005/8/layout/vList6"/>
    <dgm:cxn modelId="{88D3042D-A4B1-4D18-ABA2-260B6C445AA4}" type="presOf" srcId="{DD59FEC3-2C4A-45F7-AF70-CC757225B744}" destId="{AA2E7463-D784-4137-BC0E-C6EBAB1140E5}" srcOrd="0" destOrd="0" presId="urn:microsoft.com/office/officeart/2005/8/layout/vList6"/>
    <dgm:cxn modelId="{9A0B154D-AADC-4A29-8EDB-CF77A9A8985A}" srcId="{DD59FEC3-2C4A-45F7-AF70-CC757225B744}" destId="{6D6A962C-086C-4464-BBF6-399CC0D70F7B}" srcOrd="0" destOrd="0" parTransId="{BC2153C2-34F3-43A6-8C3C-C562D8BAF68C}" sibTransId="{BA3654A3-A259-4811-A445-988AFE4F77CA}"/>
    <dgm:cxn modelId="{BB5A424C-76CB-40FF-AE60-7FCCAD886DA4}" srcId="{034DDEB6-3287-4200-BCD1-DB2DB228B636}" destId="{24FB3E38-626B-4E34-94D6-AD91F25FE3A6}" srcOrd="0" destOrd="0" parTransId="{E8D4BD6E-62AB-4A3E-8888-25594E3910AB}" sibTransId="{5C64C309-0DE1-4CAC-BB72-24ECBCC69751}"/>
    <dgm:cxn modelId="{9932E045-A0AD-4140-A277-1848EB319327}" type="presOf" srcId="{F9FFC758-085F-49DA-8E7B-390CC6206D39}" destId="{DA78CFEE-8008-4418-B0FE-7E1E6CFEAC7E}" srcOrd="0" destOrd="0" presId="urn:microsoft.com/office/officeart/2005/8/layout/vList6"/>
    <dgm:cxn modelId="{59BB4A00-9698-4742-BD36-8725F190E1E9}" srcId="{24FB3E38-626B-4E34-94D6-AD91F25FE3A6}" destId="{2A637E2B-396A-438B-A105-E2ADB990E26D}" srcOrd="0" destOrd="0" parTransId="{4EF55B5D-7DEE-4735-96B8-0644B039E0E5}" sibTransId="{D5524A28-A33A-493C-9564-F5C9F2507DE3}"/>
    <dgm:cxn modelId="{A6A071F4-32DA-43B8-BFAE-93C58DAE0908}" type="presOf" srcId="{24FB3E38-626B-4E34-94D6-AD91F25FE3A6}" destId="{8F5E2DA6-007A-4554-A490-CC73B50DA0B4}" srcOrd="0" destOrd="0" presId="urn:microsoft.com/office/officeart/2005/8/layout/vList6"/>
    <dgm:cxn modelId="{51F44E3F-FB81-48A7-BC79-B5D485AD81C9}" type="presOf" srcId="{DAF23F35-903A-4137-BC28-2656D20DD871}" destId="{80A33D4A-B6DF-4611-B110-D32923B53BA6}" srcOrd="0" destOrd="0" presId="urn:microsoft.com/office/officeart/2005/8/layout/vList6"/>
    <dgm:cxn modelId="{0BB0ED5E-DA7A-4754-8C45-571607E0F7CF}" type="presOf" srcId="{7BACFE65-FB48-4540-A2BB-35D28F8AE0C7}" destId="{7D5FF11D-E4B7-40A5-863C-AA22C41AA12C}" srcOrd="0" destOrd="0" presId="urn:microsoft.com/office/officeart/2005/8/layout/vList6"/>
    <dgm:cxn modelId="{10A5B0BE-2F7E-4848-93CD-B27CB1E12822}" type="presOf" srcId="{6D6A962C-086C-4464-BBF6-399CC0D70F7B}" destId="{35C3D987-6E01-4ADD-829E-F2DD3FFCC7A6}" srcOrd="0" destOrd="0" presId="urn:microsoft.com/office/officeart/2005/8/layout/vList6"/>
    <dgm:cxn modelId="{2B8E4777-45F2-4747-86CD-5E2AF95DE19D}" srcId="{034DDEB6-3287-4200-BCD1-DB2DB228B636}" destId="{7BACFE65-FB48-4540-A2BB-35D28F8AE0C7}" srcOrd="1" destOrd="0" parTransId="{B087BD5A-7DF9-459A-80E9-B697CD4B0355}" sibTransId="{4CC97CC4-6D7E-4385-AE8F-7E4787808EFD}"/>
    <dgm:cxn modelId="{75F88D56-1639-4539-922E-DA386CA761D8}" srcId="{034DDEB6-3287-4200-BCD1-DB2DB228B636}" destId="{DD59FEC3-2C4A-45F7-AF70-CC757225B744}" srcOrd="2" destOrd="0" parTransId="{F4A2D265-6B1F-435B-845C-0B24B568D6EE}" sibTransId="{45FFF795-E372-403E-9251-8CF419EFEC8D}"/>
    <dgm:cxn modelId="{4D619BBA-B953-4120-A6E5-B39FF82A05A1}" type="presOf" srcId="{2A637E2B-396A-438B-A105-E2ADB990E26D}" destId="{AD54CA05-3430-419E-B7D8-F62BACB18B25}" srcOrd="0" destOrd="0" presId="urn:microsoft.com/office/officeart/2005/8/layout/vList6"/>
    <dgm:cxn modelId="{1739D219-27C2-4041-9461-7277382DA39A}" srcId="{034DDEB6-3287-4200-BCD1-DB2DB228B636}" destId="{F9FFC758-085F-49DA-8E7B-390CC6206D39}" srcOrd="3" destOrd="0" parTransId="{ED48A141-952E-47B2-83AC-F23CDDEB7CD2}" sibTransId="{007D71F9-39EA-43F2-96A1-77BCF0AF0804}"/>
    <dgm:cxn modelId="{2BBF3093-6C3C-4EB6-BA28-3F8F7897E059}" type="presOf" srcId="{6432293E-95F8-4192-A3DB-A55D275BADAD}" destId="{EE95F526-FA63-4E53-9C87-5BA0E66A9601}" srcOrd="0" destOrd="0" presId="urn:microsoft.com/office/officeart/2005/8/layout/vList6"/>
    <dgm:cxn modelId="{1D9CABA4-0797-43DE-A5AC-132047766F58}" srcId="{F9FFC758-085F-49DA-8E7B-390CC6206D39}" destId="{DAF23F35-903A-4137-BC28-2656D20DD871}" srcOrd="0" destOrd="0" parTransId="{9E5DABA4-8C83-4469-9089-BDB79237AF31}" sibTransId="{5E57503C-B1D6-48A7-B5E2-17BD7CEFBCCE}"/>
    <dgm:cxn modelId="{A39896FC-FC62-4076-8187-31D7FCA60248}" type="presParOf" srcId="{0AEC0462-8A53-4FC7-AEF7-173DB959318E}" destId="{5119CC22-9322-4C6C-831D-7B5601B21D77}" srcOrd="0" destOrd="0" presId="urn:microsoft.com/office/officeart/2005/8/layout/vList6"/>
    <dgm:cxn modelId="{AD930048-E92D-4082-BEB6-C149D14C8CDB}" type="presParOf" srcId="{5119CC22-9322-4C6C-831D-7B5601B21D77}" destId="{8F5E2DA6-007A-4554-A490-CC73B50DA0B4}" srcOrd="0" destOrd="0" presId="urn:microsoft.com/office/officeart/2005/8/layout/vList6"/>
    <dgm:cxn modelId="{D9EC828F-0F89-4A5C-BD08-6D6081CC8C1B}" type="presParOf" srcId="{5119CC22-9322-4C6C-831D-7B5601B21D77}" destId="{AD54CA05-3430-419E-B7D8-F62BACB18B25}" srcOrd="1" destOrd="0" presId="urn:microsoft.com/office/officeart/2005/8/layout/vList6"/>
    <dgm:cxn modelId="{9C97D571-F69E-4E45-95AB-3713A370C7F8}" type="presParOf" srcId="{0AEC0462-8A53-4FC7-AEF7-173DB959318E}" destId="{83B9956D-AB80-4E86-B36C-C1A878F80501}" srcOrd="1" destOrd="0" presId="urn:microsoft.com/office/officeart/2005/8/layout/vList6"/>
    <dgm:cxn modelId="{9F103043-3729-4944-8633-AC9E6835A14C}" type="presParOf" srcId="{0AEC0462-8A53-4FC7-AEF7-173DB959318E}" destId="{B9B3F127-CBCB-4144-AAF0-A904C0ED9C91}" srcOrd="2" destOrd="0" presId="urn:microsoft.com/office/officeart/2005/8/layout/vList6"/>
    <dgm:cxn modelId="{F14EAF73-1255-4C73-BE1D-63E9CED0C673}" type="presParOf" srcId="{B9B3F127-CBCB-4144-AAF0-A904C0ED9C91}" destId="{7D5FF11D-E4B7-40A5-863C-AA22C41AA12C}" srcOrd="0" destOrd="0" presId="urn:microsoft.com/office/officeart/2005/8/layout/vList6"/>
    <dgm:cxn modelId="{AA91682F-D231-4828-8A29-65C7479F315C}" type="presParOf" srcId="{B9B3F127-CBCB-4144-AAF0-A904C0ED9C91}" destId="{EE95F526-FA63-4E53-9C87-5BA0E66A9601}" srcOrd="1" destOrd="0" presId="urn:microsoft.com/office/officeart/2005/8/layout/vList6"/>
    <dgm:cxn modelId="{649F6E67-988F-421C-89B8-CF329DB67677}" type="presParOf" srcId="{0AEC0462-8A53-4FC7-AEF7-173DB959318E}" destId="{4DE31919-927E-4FAB-A164-614FBE2CDD21}" srcOrd="3" destOrd="0" presId="urn:microsoft.com/office/officeart/2005/8/layout/vList6"/>
    <dgm:cxn modelId="{A57CB13B-9AF4-40BC-A960-D788C072C4EE}" type="presParOf" srcId="{0AEC0462-8A53-4FC7-AEF7-173DB959318E}" destId="{86D6184C-6F95-4E7D-BC1D-68DCA825EB75}" srcOrd="4" destOrd="0" presId="urn:microsoft.com/office/officeart/2005/8/layout/vList6"/>
    <dgm:cxn modelId="{21B78205-705E-491D-8037-70F5B4F80B3E}" type="presParOf" srcId="{86D6184C-6F95-4E7D-BC1D-68DCA825EB75}" destId="{AA2E7463-D784-4137-BC0E-C6EBAB1140E5}" srcOrd="0" destOrd="0" presId="urn:microsoft.com/office/officeart/2005/8/layout/vList6"/>
    <dgm:cxn modelId="{05A030BC-0C6D-4839-A33D-61909522DA32}" type="presParOf" srcId="{86D6184C-6F95-4E7D-BC1D-68DCA825EB75}" destId="{35C3D987-6E01-4ADD-829E-F2DD3FFCC7A6}" srcOrd="1" destOrd="0" presId="urn:microsoft.com/office/officeart/2005/8/layout/vList6"/>
    <dgm:cxn modelId="{9368D38E-08EB-4498-893D-343412E8A103}" type="presParOf" srcId="{0AEC0462-8A53-4FC7-AEF7-173DB959318E}" destId="{6A246128-612C-416F-B621-F46CC77DAE5F}" srcOrd="5" destOrd="0" presId="urn:microsoft.com/office/officeart/2005/8/layout/vList6"/>
    <dgm:cxn modelId="{9E885E57-6711-4905-9BC8-CA0CCFDD0158}" type="presParOf" srcId="{0AEC0462-8A53-4FC7-AEF7-173DB959318E}" destId="{CAD8F1C5-9C37-460F-B787-DF436D12806C}" srcOrd="6" destOrd="0" presId="urn:microsoft.com/office/officeart/2005/8/layout/vList6"/>
    <dgm:cxn modelId="{776AA9A4-8165-44C9-9E7B-7EF383AA3354}" type="presParOf" srcId="{CAD8F1C5-9C37-460F-B787-DF436D12806C}" destId="{DA78CFEE-8008-4418-B0FE-7E1E6CFEAC7E}" srcOrd="0" destOrd="0" presId="urn:microsoft.com/office/officeart/2005/8/layout/vList6"/>
    <dgm:cxn modelId="{F14514D8-9D45-494A-A90D-1AF30F2573B9}" type="presParOf" srcId="{CAD8F1C5-9C37-460F-B787-DF436D12806C}" destId="{80A33D4A-B6DF-4611-B110-D32923B53B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0129BD-D5C2-419E-9BCC-970A7D08DF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AD583-ABD7-4053-B9AF-C83CEE04D7C7}">
      <dgm:prSet phldrT="[Text]"/>
      <dgm:spPr>
        <a:solidFill>
          <a:srgbClr val="990033"/>
        </a:solidFill>
      </dgm:spPr>
      <dgm:t>
        <a:bodyPr/>
        <a:lstStyle/>
        <a:p>
          <a:r>
            <a:rPr lang="en-US" altLang="en-US" dirty="0" smtClean="0"/>
            <a:t>Available from the DOL</a:t>
          </a:r>
          <a:endParaRPr lang="en-US" dirty="0"/>
        </a:p>
      </dgm:t>
    </dgm:pt>
    <dgm:pt modelId="{BC287CB7-CE5E-43D5-86FB-F04FBC98A461}" type="parTrans" cxnId="{D0472202-662C-4CC9-B30A-2DE065D5DC66}">
      <dgm:prSet/>
      <dgm:spPr/>
      <dgm:t>
        <a:bodyPr/>
        <a:lstStyle/>
        <a:p>
          <a:endParaRPr lang="en-US"/>
        </a:p>
      </dgm:t>
    </dgm:pt>
    <dgm:pt modelId="{21FE9961-6D43-461F-8E01-17ED5CC5AB56}" type="sibTrans" cxnId="{D0472202-662C-4CC9-B30A-2DE065D5DC66}">
      <dgm:prSet/>
      <dgm:spPr/>
      <dgm:t>
        <a:bodyPr/>
        <a:lstStyle/>
        <a:p>
          <a:endParaRPr lang="en-US"/>
        </a:p>
      </dgm:t>
    </dgm:pt>
    <dgm:pt modelId="{73EC5039-D2FB-4C37-9618-17E31F7E6B09}">
      <dgm:prSet phldrT="[Text]"/>
      <dgm:spPr>
        <a:solidFill>
          <a:srgbClr val="A3AF07"/>
        </a:solidFill>
      </dgm:spPr>
      <dgm:t>
        <a:bodyPr/>
        <a:lstStyle/>
        <a:p>
          <a:r>
            <a:rPr lang="en-US" altLang="en-US" dirty="0" smtClean="0"/>
            <a:t>Penalty reduced to $10 per day</a:t>
          </a:r>
          <a:endParaRPr lang="en-US" dirty="0" smtClean="0"/>
        </a:p>
      </dgm:t>
    </dgm:pt>
    <dgm:pt modelId="{5BE3C10E-A60F-4EAD-8DA3-2A8A0ED9E2DA}" type="parTrans" cxnId="{A87D4D37-1141-4ECA-B580-A7D3A14373B2}">
      <dgm:prSet/>
      <dgm:spPr/>
      <dgm:t>
        <a:bodyPr/>
        <a:lstStyle/>
        <a:p>
          <a:endParaRPr lang="en-US"/>
        </a:p>
      </dgm:t>
    </dgm:pt>
    <dgm:pt modelId="{62B6C05C-8CC2-4247-AAD1-AD142A889EAA}" type="sibTrans" cxnId="{A87D4D37-1141-4ECA-B580-A7D3A14373B2}">
      <dgm:prSet/>
      <dgm:spPr/>
      <dgm:t>
        <a:bodyPr/>
        <a:lstStyle/>
        <a:p>
          <a:endParaRPr lang="en-US"/>
        </a:p>
      </dgm:t>
    </dgm:pt>
    <dgm:pt modelId="{498AC534-2EE3-4193-BC24-93B85F7769DC}">
      <dgm:prSet phldrT="[Text]"/>
      <dgm:spPr>
        <a:solidFill>
          <a:srgbClr val="002060"/>
        </a:solidFill>
      </dgm:spPr>
      <dgm:t>
        <a:bodyPr/>
        <a:lstStyle/>
        <a:p>
          <a:r>
            <a:rPr lang="en-US" altLang="en-US" dirty="0" smtClean="0"/>
            <a:t>Per plan cap – multiple filings</a:t>
          </a:r>
          <a:endParaRPr lang="en-US" dirty="0" smtClean="0"/>
        </a:p>
      </dgm:t>
    </dgm:pt>
    <dgm:pt modelId="{AF617A91-C6AD-4F78-B459-895F92A3CCDC}" type="parTrans" cxnId="{7C0F646A-B4FB-46EA-BA96-21C400C3F5B1}">
      <dgm:prSet/>
      <dgm:spPr/>
      <dgm:t>
        <a:bodyPr/>
        <a:lstStyle/>
        <a:p>
          <a:endParaRPr lang="en-US"/>
        </a:p>
      </dgm:t>
    </dgm:pt>
    <dgm:pt modelId="{32608F1E-6809-4DD8-B90B-7F6016E4026B}" type="sibTrans" cxnId="{7C0F646A-B4FB-46EA-BA96-21C400C3F5B1}">
      <dgm:prSet/>
      <dgm:spPr/>
      <dgm:t>
        <a:bodyPr/>
        <a:lstStyle/>
        <a:p>
          <a:endParaRPr lang="en-US"/>
        </a:p>
      </dgm:t>
    </dgm:pt>
    <dgm:pt modelId="{5FF58594-7469-4374-952B-ADB57C0B2A00}">
      <dgm:prSet phldrT="[Text]"/>
      <dgm:spPr>
        <a:solidFill>
          <a:srgbClr val="D6A300"/>
        </a:solidFill>
      </dgm:spPr>
      <dgm:t>
        <a:bodyPr/>
        <a:lstStyle/>
        <a:p>
          <a:r>
            <a:rPr lang="en-US" altLang="en-US" dirty="0" smtClean="0"/>
            <a:t>Avoids IRS and DOL full penalties</a:t>
          </a:r>
          <a:endParaRPr lang="en-US" dirty="0" smtClean="0"/>
        </a:p>
      </dgm:t>
    </dgm:pt>
    <dgm:pt modelId="{1346DD10-D2A2-48C1-8087-42C858BD2B0E}" type="parTrans" cxnId="{DA97DF3E-76A0-4ACF-8EB3-84565A8132C0}">
      <dgm:prSet/>
      <dgm:spPr/>
      <dgm:t>
        <a:bodyPr/>
        <a:lstStyle/>
        <a:p>
          <a:endParaRPr lang="en-US"/>
        </a:p>
      </dgm:t>
    </dgm:pt>
    <dgm:pt modelId="{BD2B3E12-E8E6-48BD-BFA3-F9F1218B4E03}" type="sibTrans" cxnId="{DA97DF3E-76A0-4ACF-8EB3-84565A8132C0}">
      <dgm:prSet/>
      <dgm:spPr/>
      <dgm:t>
        <a:bodyPr/>
        <a:lstStyle/>
        <a:p>
          <a:endParaRPr lang="en-US"/>
        </a:p>
      </dgm:t>
    </dgm:pt>
    <dgm:pt modelId="{275705B4-5505-47F4-BF1A-109B78084072}" type="pres">
      <dgm:prSet presAssocID="{AD0129BD-D5C2-419E-9BCC-970A7D08DF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8CE8DA0-AD78-40DB-9381-75FA710B9BA0}" type="pres">
      <dgm:prSet presAssocID="{AD0129BD-D5C2-419E-9BCC-970A7D08DFF8}" presName="Name1" presStyleCnt="0"/>
      <dgm:spPr/>
    </dgm:pt>
    <dgm:pt modelId="{D49BA23D-B85D-4E19-902C-3D9357981887}" type="pres">
      <dgm:prSet presAssocID="{AD0129BD-D5C2-419E-9BCC-970A7D08DFF8}" presName="cycle" presStyleCnt="0"/>
      <dgm:spPr/>
    </dgm:pt>
    <dgm:pt modelId="{C68A91B1-8DD3-40E3-AA79-DC02B9AE1EAE}" type="pres">
      <dgm:prSet presAssocID="{AD0129BD-D5C2-419E-9BCC-970A7D08DFF8}" presName="srcNode" presStyleLbl="node1" presStyleIdx="0" presStyleCnt="4"/>
      <dgm:spPr/>
    </dgm:pt>
    <dgm:pt modelId="{262AB61C-4092-435B-A494-F8FAE7C1D1F4}" type="pres">
      <dgm:prSet presAssocID="{AD0129BD-D5C2-419E-9BCC-970A7D08DFF8}" presName="conn" presStyleLbl="parChTrans1D2" presStyleIdx="0" presStyleCnt="1"/>
      <dgm:spPr/>
      <dgm:t>
        <a:bodyPr/>
        <a:lstStyle/>
        <a:p>
          <a:endParaRPr lang="en-US"/>
        </a:p>
      </dgm:t>
    </dgm:pt>
    <dgm:pt modelId="{DD811035-D75B-4E07-B1FD-5BC8FFB084AB}" type="pres">
      <dgm:prSet presAssocID="{AD0129BD-D5C2-419E-9BCC-970A7D08DFF8}" presName="extraNode" presStyleLbl="node1" presStyleIdx="0" presStyleCnt="4"/>
      <dgm:spPr/>
    </dgm:pt>
    <dgm:pt modelId="{54CEA580-89A8-493C-B8E3-87E408AF1133}" type="pres">
      <dgm:prSet presAssocID="{AD0129BD-D5C2-419E-9BCC-970A7D08DFF8}" presName="dstNode" presStyleLbl="node1" presStyleIdx="0" presStyleCnt="4"/>
      <dgm:spPr/>
    </dgm:pt>
    <dgm:pt modelId="{4EFC87D4-33E3-418D-ABC4-F03873E7E57D}" type="pres">
      <dgm:prSet presAssocID="{0F9AD583-ABD7-4053-B9AF-C83CEE04D7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36876-0059-46AC-B9CA-CC0B76E69BE4}" type="pres">
      <dgm:prSet presAssocID="{0F9AD583-ABD7-4053-B9AF-C83CEE04D7C7}" presName="accent_1" presStyleCnt="0"/>
      <dgm:spPr/>
    </dgm:pt>
    <dgm:pt modelId="{90BF791D-216F-4EB6-8B12-578AFD28781B}" type="pres">
      <dgm:prSet presAssocID="{0F9AD583-ABD7-4053-B9AF-C83CEE04D7C7}" presName="accentRepeatNode" presStyleLbl="solidFgAcc1" presStyleIdx="0" presStyleCnt="4"/>
      <dgm:spPr/>
    </dgm:pt>
    <dgm:pt modelId="{EC6DA468-42E5-4493-A2F3-4477A5BADF33}" type="pres">
      <dgm:prSet presAssocID="{73EC5039-D2FB-4C37-9618-17E31F7E6B0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ED77-5FDE-4137-9521-5A2CB3A8D3A1}" type="pres">
      <dgm:prSet presAssocID="{73EC5039-D2FB-4C37-9618-17E31F7E6B09}" presName="accent_2" presStyleCnt="0"/>
      <dgm:spPr/>
    </dgm:pt>
    <dgm:pt modelId="{C571AC78-F821-48FB-9477-3B746495E6ED}" type="pres">
      <dgm:prSet presAssocID="{73EC5039-D2FB-4C37-9618-17E31F7E6B09}" presName="accentRepeatNode" presStyleLbl="solidFgAcc1" presStyleIdx="1" presStyleCnt="4"/>
      <dgm:spPr/>
    </dgm:pt>
    <dgm:pt modelId="{227FA8B4-6A6A-4A3E-AB22-C808982AF52F}" type="pres">
      <dgm:prSet presAssocID="{498AC534-2EE3-4193-BC24-93B85F7769D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66DBB-A92B-4F3E-B82B-B92621D3D050}" type="pres">
      <dgm:prSet presAssocID="{498AC534-2EE3-4193-BC24-93B85F7769DC}" presName="accent_3" presStyleCnt="0"/>
      <dgm:spPr/>
    </dgm:pt>
    <dgm:pt modelId="{F1ABC15F-6522-4479-981D-4C574BD5FD62}" type="pres">
      <dgm:prSet presAssocID="{498AC534-2EE3-4193-BC24-93B85F7769DC}" presName="accentRepeatNode" presStyleLbl="solidFgAcc1" presStyleIdx="2" presStyleCnt="4"/>
      <dgm:spPr/>
    </dgm:pt>
    <dgm:pt modelId="{F9F7EF0E-3A6A-41D6-8FEB-D24317102908}" type="pres">
      <dgm:prSet presAssocID="{5FF58594-7469-4374-952B-ADB57C0B2A0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07CE9-2ECD-4F52-BBF2-A2382FD441A2}" type="pres">
      <dgm:prSet presAssocID="{5FF58594-7469-4374-952B-ADB57C0B2A00}" presName="accent_4" presStyleCnt="0"/>
      <dgm:spPr/>
    </dgm:pt>
    <dgm:pt modelId="{77410CF9-C49E-42EA-A9FB-D1CF5EDEDF03}" type="pres">
      <dgm:prSet presAssocID="{5FF58594-7469-4374-952B-ADB57C0B2A00}" presName="accentRepeatNode" presStyleLbl="solidFgAcc1" presStyleIdx="3" presStyleCnt="4"/>
      <dgm:spPr/>
    </dgm:pt>
  </dgm:ptLst>
  <dgm:cxnLst>
    <dgm:cxn modelId="{A87D4D37-1141-4ECA-B580-A7D3A14373B2}" srcId="{AD0129BD-D5C2-419E-9BCC-970A7D08DFF8}" destId="{73EC5039-D2FB-4C37-9618-17E31F7E6B09}" srcOrd="1" destOrd="0" parTransId="{5BE3C10E-A60F-4EAD-8DA3-2A8A0ED9E2DA}" sibTransId="{62B6C05C-8CC2-4247-AAD1-AD142A889EAA}"/>
    <dgm:cxn modelId="{7C0F646A-B4FB-46EA-BA96-21C400C3F5B1}" srcId="{AD0129BD-D5C2-419E-9BCC-970A7D08DFF8}" destId="{498AC534-2EE3-4193-BC24-93B85F7769DC}" srcOrd="2" destOrd="0" parTransId="{AF617A91-C6AD-4F78-B459-895F92A3CCDC}" sibTransId="{32608F1E-6809-4DD8-B90B-7F6016E4026B}"/>
    <dgm:cxn modelId="{1237E87B-7691-4750-A6F1-63B5D955DD90}" type="presOf" srcId="{498AC534-2EE3-4193-BC24-93B85F7769DC}" destId="{227FA8B4-6A6A-4A3E-AB22-C808982AF52F}" srcOrd="0" destOrd="0" presId="urn:microsoft.com/office/officeart/2008/layout/VerticalCurvedList"/>
    <dgm:cxn modelId="{BF02D9B4-D517-4351-BA55-100A108EA4C7}" type="presOf" srcId="{5FF58594-7469-4374-952B-ADB57C0B2A00}" destId="{F9F7EF0E-3A6A-41D6-8FEB-D24317102908}" srcOrd="0" destOrd="0" presId="urn:microsoft.com/office/officeart/2008/layout/VerticalCurvedList"/>
    <dgm:cxn modelId="{DA97DF3E-76A0-4ACF-8EB3-84565A8132C0}" srcId="{AD0129BD-D5C2-419E-9BCC-970A7D08DFF8}" destId="{5FF58594-7469-4374-952B-ADB57C0B2A00}" srcOrd="3" destOrd="0" parTransId="{1346DD10-D2A2-48C1-8087-42C858BD2B0E}" sibTransId="{BD2B3E12-E8E6-48BD-BFA3-F9F1218B4E03}"/>
    <dgm:cxn modelId="{40E5A320-B4C3-46BA-90E2-0AA58EC549F0}" type="presOf" srcId="{AD0129BD-D5C2-419E-9BCC-970A7D08DFF8}" destId="{275705B4-5505-47F4-BF1A-109B78084072}" srcOrd="0" destOrd="0" presId="urn:microsoft.com/office/officeart/2008/layout/VerticalCurvedList"/>
    <dgm:cxn modelId="{9EBF5795-9BD2-4903-BD2B-CD664D09BBC6}" type="presOf" srcId="{21FE9961-6D43-461F-8E01-17ED5CC5AB56}" destId="{262AB61C-4092-435B-A494-F8FAE7C1D1F4}" srcOrd="0" destOrd="0" presId="urn:microsoft.com/office/officeart/2008/layout/VerticalCurvedList"/>
    <dgm:cxn modelId="{D0472202-662C-4CC9-B30A-2DE065D5DC66}" srcId="{AD0129BD-D5C2-419E-9BCC-970A7D08DFF8}" destId="{0F9AD583-ABD7-4053-B9AF-C83CEE04D7C7}" srcOrd="0" destOrd="0" parTransId="{BC287CB7-CE5E-43D5-86FB-F04FBC98A461}" sibTransId="{21FE9961-6D43-461F-8E01-17ED5CC5AB56}"/>
    <dgm:cxn modelId="{1733CC64-3DC8-428B-8439-613815390460}" type="presOf" srcId="{73EC5039-D2FB-4C37-9618-17E31F7E6B09}" destId="{EC6DA468-42E5-4493-A2F3-4477A5BADF33}" srcOrd="0" destOrd="0" presId="urn:microsoft.com/office/officeart/2008/layout/VerticalCurvedList"/>
    <dgm:cxn modelId="{83723E38-1825-438F-A3C4-CE3F8E52EA4D}" type="presOf" srcId="{0F9AD583-ABD7-4053-B9AF-C83CEE04D7C7}" destId="{4EFC87D4-33E3-418D-ABC4-F03873E7E57D}" srcOrd="0" destOrd="0" presId="urn:microsoft.com/office/officeart/2008/layout/VerticalCurvedList"/>
    <dgm:cxn modelId="{9F6052FB-3341-4277-B227-A1266B316DF3}" type="presParOf" srcId="{275705B4-5505-47F4-BF1A-109B78084072}" destId="{D8CE8DA0-AD78-40DB-9381-75FA710B9BA0}" srcOrd="0" destOrd="0" presId="urn:microsoft.com/office/officeart/2008/layout/VerticalCurvedList"/>
    <dgm:cxn modelId="{60C9AEA3-A35A-41AA-9111-AE51D3D8BE4A}" type="presParOf" srcId="{D8CE8DA0-AD78-40DB-9381-75FA710B9BA0}" destId="{D49BA23D-B85D-4E19-902C-3D9357981887}" srcOrd="0" destOrd="0" presId="urn:microsoft.com/office/officeart/2008/layout/VerticalCurvedList"/>
    <dgm:cxn modelId="{F2C35581-3A57-4C0B-ABDF-45F9ABCEDE32}" type="presParOf" srcId="{D49BA23D-B85D-4E19-902C-3D9357981887}" destId="{C68A91B1-8DD3-40E3-AA79-DC02B9AE1EAE}" srcOrd="0" destOrd="0" presId="urn:microsoft.com/office/officeart/2008/layout/VerticalCurvedList"/>
    <dgm:cxn modelId="{61972B3F-74FC-4D8F-AF71-BE65E0CBD9FF}" type="presParOf" srcId="{D49BA23D-B85D-4E19-902C-3D9357981887}" destId="{262AB61C-4092-435B-A494-F8FAE7C1D1F4}" srcOrd="1" destOrd="0" presId="urn:microsoft.com/office/officeart/2008/layout/VerticalCurvedList"/>
    <dgm:cxn modelId="{E099A967-934E-4591-AFF5-53121B1EF759}" type="presParOf" srcId="{D49BA23D-B85D-4E19-902C-3D9357981887}" destId="{DD811035-D75B-4E07-B1FD-5BC8FFB084AB}" srcOrd="2" destOrd="0" presId="urn:microsoft.com/office/officeart/2008/layout/VerticalCurvedList"/>
    <dgm:cxn modelId="{48D6CC64-CE97-4CA7-AA1D-D655C8F6D333}" type="presParOf" srcId="{D49BA23D-B85D-4E19-902C-3D9357981887}" destId="{54CEA580-89A8-493C-B8E3-87E408AF1133}" srcOrd="3" destOrd="0" presId="urn:microsoft.com/office/officeart/2008/layout/VerticalCurvedList"/>
    <dgm:cxn modelId="{8C38EE11-B59E-4076-B871-7A24D0D8C8BD}" type="presParOf" srcId="{D8CE8DA0-AD78-40DB-9381-75FA710B9BA0}" destId="{4EFC87D4-33E3-418D-ABC4-F03873E7E57D}" srcOrd="1" destOrd="0" presId="urn:microsoft.com/office/officeart/2008/layout/VerticalCurvedList"/>
    <dgm:cxn modelId="{19CA64EA-AE22-44E0-A82E-BE27BBF13E0B}" type="presParOf" srcId="{D8CE8DA0-AD78-40DB-9381-75FA710B9BA0}" destId="{09D36876-0059-46AC-B9CA-CC0B76E69BE4}" srcOrd="2" destOrd="0" presId="urn:microsoft.com/office/officeart/2008/layout/VerticalCurvedList"/>
    <dgm:cxn modelId="{EFAA7F7D-D5FB-4295-AD5C-E9A0ECAEE0A7}" type="presParOf" srcId="{09D36876-0059-46AC-B9CA-CC0B76E69BE4}" destId="{90BF791D-216F-4EB6-8B12-578AFD28781B}" srcOrd="0" destOrd="0" presId="urn:microsoft.com/office/officeart/2008/layout/VerticalCurvedList"/>
    <dgm:cxn modelId="{88949D09-CBE6-42B1-A92E-AF5815787EE3}" type="presParOf" srcId="{D8CE8DA0-AD78-40DB-9381-75FA710B9BA0}" destId="{EC6DA468-42E5-4493-A2F3-4477A5BADF33}" srcOrd="3" destOrd="0" presId="urn:microsoft.com/office/officeart/2008/layout/VerticalCurvedList"/>
    <dgm:cxn modelId="{05F954AE-2CF0-440B-820A-01433A095ED7}" type="presParOf" srcId="{D8CE8DA0-AD78-40DB-9381-75FA710B9BA0}" destId="{5187ED77-5FDE-4137-9521-5A2CB3A8D3A1}" srcOrd="4" destOrd="0" presId="urn:microsoft.com/office/officeart/2008/layout/VerticalCurvedList"/>
    <dgm:cxn modelId="{E3832DE2-3DAD-4501-AB85-222571650FA0}" type="presParOf" srcId="{5187ED77-5FDE-4137-9521-5A2CB3A8D3A1}" destId="{C571AC78-F821-48FB-9477-3B746495E6ED}" srcOrd="0" destOrd="0" presId="urn:microsoft.com/office/officeart/2008/layout/VerticalCurvedList"/>
    <dgm:cxn modelId="{67C84ECA-39E1-4B23-9434-D84F703CB9E6}" type="presParOf" srcId="{D8CE8DA0-AD78-40DB-9381-75FA710B9BA0}" destId="{227FA8B4-6A6A-4A3E-AB22-C808982AF52F}" srcOrd="5" destOrd="0" presId="urn:microsoft.com/office/officeart/2008/layout/VerticalCurvedList"/>
    <dgm:cxn modelId="{E5F0EC93-2E4A-430D-BC74-777AD61A5F8B}" type="presParOf" srcId="{D8CE8DA0-AD78-40DB-9381-75FA710B9BA0}" destId="{B8566DBB-A92B-4F3E-B82B-B92621D3D050}" srcOrd="6" destOrd="0" presId="urn:microsoft.com/office/officeart/2008/layout/VerticalCurvedList"/>
    <dgm:cxn modelId="{75DB2B94-2F44-4D07-98C7-780ECB43F615}" type="presParOf" srcId="{B8566DBB-A92B-4F3E-B82B-B92621D3D050}" destId="{F1ABC15F-6522-4479-981D-4C574BD5FD62}" srcOrd="0" destOrd="0" presId="urn:microsoft.com/office/officeart/2008/layout/VerticalCurvedList"/>
    <dgm:cxn modelId="{78502E81-BC9B-48A0-BD42-499F59BA3812}" type="presParOf" srcId="{D8CE8DA0-AD78-40DB-9381-75FA710B9BA0}" destId="{F9F7EF0E-3A6A-41D6-8FEB-D24317102908}" srcOrd="7" destOrd="0" presId="urn:microsoft.com/office/officeart/2008/layout/VerticalCurvedList"/>
    <dgm:cxn modelId="{53C4AC5E-B99D-4FE3-B5B7-983EC03E2620}" type="presParOf" srcId="{D8CE8DA0-AD78-40DB-9381-75FA710B9BA0}" destId="{AA707CE9-2ECD-4F52-BBF2-A2382FD441A2}" srcOrd="8" destOrd="0" presId="urn:microsoft.com/office/officeart/2008/layout/VerticalCurvedList"/>
    <dgm:cxn modelId="{721AE78D-927F-4788-B404-8CEB9A99FC56}" type="presParOf" srcId="{AA707CE9-2ECD-4F52-BBF2-A2382FD441A2}" destId="{77410CF9-C49E-42EA-A9FB-D1CF5EDEDF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AB61C-4092-435B-A494-F8FAE7C1D1F4}">
      <dsp:nvSpPr>
        <dsp:cNvPr id="0" name=""/>
        <dsp:cNvSpPr/>
      </dsp:nvSpPr>
      <dsp:spPr>
        <a:xfrm>
          <a:off x="-5082866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C87D4-33E3-418D-ABC4-F03873E7E57D}">
      <dsp:nvSpPr>
        <dsp:cNvPr id="0" name=""/>
        <dsp:cNvSpPr/>
      </dsp:nvSpPr>
      <dsp:spPr>
        <a:xfrm>
          <a:off x="508061" y="345637"/>
          <a:ext cx="3925732" cy="691633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/>
            <a:t>Available from the DOL</a:t>
          </a:r>
          <a:endParaRPr lang="en-US" sz="2200" kern="1200" dirty="0"/>
        </a:p>
      </dsp:txBody>
      <dsp:txXfrm>
        <a:off x="508061" y="345637"/>
        <a:ext cx="3925732" cy="691633"/>
      </dsp:txXfrm>
    </dsp:sp>
    <dsp:sp modelId="{90BF791D-216F-4EB6-8B12-578AFD28781B}">
      <dsp:nvSpPr>
        <dsp:cNvPr id="0" name=""/>
        <dsp:cNvSpPr/>
      </dsp:nvSpPr>
      <dsp:spPr>
        <a:xfrm>
          <a:off x="75789" y="259182"/>
          <a:ext cx="864542" cy="864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DA468-42E5-4493-A2F3-4477A5BADF33}">
      <dsp:nvSpPr>
        <dsp:cNvPr id="0" name=""/>
        <dsp:cNvSpPr/>
      </dsp:nvSpPr>
      <dsp:spPr>
        <a:xfrm>
          <a:off x="904590" y="1383267"/>
          <a:ext cx="3529203" cy="691633"/>
        </a:xfrm>
        <a:prstGeom prst="rect">
          <a:avLst/>
        </a:prstGeom>
        <a:solidFill>
          <a:srgbClr val="A3AF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/>
            <a:t>Penalty reduced to $10 per day</a:t>
          </a:r>
          <a:endParaRPr lang="en-US" sz="2200" kern="1200" dirty="0" smtClean="0"/>
        </a:p>
      </dsp:txBody>
      <dsp:txXfrm>
        <a:off x="904590" y="1383267"/>
        <a:ext cx="3529203" cy="691633"/>
      </dsp:txXfrm>
    </dsp:sp>
    <dsp:sp modelId="{C571AC78-F821-48FB-9477-3B746495E6ED}">
      <dsp:nvSpPr>
        <dsp:cNvPr id="0" name=""/>
        <dsp:cNvSpPr/>
      </dsp:nvSpPr>
      <dsp:spPr>
        <a:xfrm>
          <a:off x="472319" y="1296813"/>
          <a:ext cx="864542" cy="864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FA8B4-6A6A-4A3E-AB22-C808982AF52F}">
      <dsp:nvSpPr>
        <dsp:cNvPr id="0" name=""/>
        <dsp:cNvSpPr/>
      </dsp:nvSpPr>
      <dsp:spPr>
        <a:xfrm>
          <a:off x="904590" y="2420898"/>
          <a:ext cx="3529203" cy="69163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/>
            <a:t>Per plan cap – multiple filings</a:t>
          </a:r>
          <a:endParaRPr lang="en-US" sz="2200" kern="1200" dirty="0" smtClean="0"/>
        </a:p>
      </dsp:txBody>
      <dsp:txXfrm>
        <a:off x="904590" y="2420898"/>
        <a:ext cx="3529203" cy="691633"/>
      </dsp:txXfrm>
    </dsp:sp>
    <dsp:sp modelId="{F1ABC15F-6522-4479-981D-4C574BD5FD62}">
      <dsp:nvSpPr>
        <dsp:cNvPr id="0" name=""/>
        <dsp:cNvSpPr/>
      </dsp:nvSpPr>
      <dsp:spPr>
        <a:xfrm>
          <a:off x="472319" y="2334444"/>
          <a:ext cx="864542" cy="864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7EF0E-3A6A-41D6-8FEB-D24317102908}">
      <dsp:nvSpPr>
        <dsp:cNvPr id="0" name=""/>
        <dsp:cNvSpPr/>
      </dsp:nvSpPr>
      <dsp:spPr>
        <a:xfrm>
          <a:off x="508061" y="3458529"/>
          <a:ext cx="3925732" cy="691633"/>
        </a:xfrm>
        <a:prstGeom prst="rect">
          <a:avLst/>
        </a:prstGeom>
        <a:solidFill>
          <a:srgbClr val="D6A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/>
            <a:t>Avoids IRS and DOL full penalties</a:t>
          </a:r>
          <a:endParaRPr lang="en-US" sz="2200" kern="1200" dirty="0" smtClean="0"/>
        </a:p>
      </dsp:txBody>
      <dsp:txXfrm>
        <a:off x="508061" y="3458529"/>
        <a:ext cx="3925732" cy="691633"/>
      </dsp:txXfrm>
    </dsp:sp>
    <dsp:sp modelId="{77410CF9-C49E-42EA-A9FB-D1CF5EDEDF03}">
      <dsp:nvSpPr>
        <dsp:cNvPr id="0" name=""/>
        <dsp:cNvSpPr/>
      </dsp:nvSpPr>
      <dsp:spPr>
        <a:xfrm>
          <a:off x="75789" y="3372074"/>
          <a:ext cx="864542" cy="864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r">
              <a:defRPr sz="1200"/>
            </a:lvl1pPr>
          </a:lstStyle>
          <a:p>
            <a:fld id="{38A67A25-8935-4035-B93B-52EF65DC9030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9" tIns="46440" rIns="92879" bIns="464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9" tIns="46440" rIns="92879" bIns="464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r">
              <a:defRPr sz="1200"/>
            </a:lvl1pPr>
          </a:lstStyle>
          <a:p>
            <a:fld id="{D7419202-FE9B-4A03-8417-EB9DF3E31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76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5199C8-D4B1-46A3-BD2D-7CD2E1CDA01B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222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9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3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A86D6-CA5D-413F-9639-7CB06EE1EED8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546BA3-3F7E-445F-A836-10839A9B244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500F33-4BED-4F27-9273-D0F308C25CF5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0778BB-12ED-44AE-A63C-6A973E8C8987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84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5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9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3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7"/>
              </a:spcBef>
            </a:pPr>
            <a:endParaRPr lang="en-US" altLang="en-US" dirty="0"/>
          </a:p>
        </p:txBody>
      </p:sp>
      <p:sp>
        <p:nvSpPr>
          <p:cNvPr id="64516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7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1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3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1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6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A42C1C-ACAC-49D0-B3E8-34B91C4361DB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9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578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1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9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6758B3-DA90-4FA3-A421-C129D1F7002B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6758B3-DA90-4FA3-A421-C129D1F7002B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0532" indent="-2848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9280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4991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0704" indent="-227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6415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126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7839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550" indent="-227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198D7B-C414-4FAC-98F4-5A6B3870FEEE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9202-FE9B-4A03-8417-EB9DF3E31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5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707A-44A2-4F03-8C34-357DBA50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970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8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15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F4A0-8D24-4F41-A97B-E0E2A829B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4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E203-C250-4AE1-BA40-48B829202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2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1E44-CEB3-488E-AF28-CD08890D5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9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6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ebsa/calcualtor/dfvcpmain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Challenges for DC Plan Sponsors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Maryann K. Geary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43"/>
    </mc:Choice>
    <mc:Fallback xmlns="">
      <p:transition spd="slow" advTm="2084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Top 10 Compliance Failures</a:t>
            </a:r>
            <a:endParaRPr lang="en-US" sz="4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5128255"/>
              </p:ext>
            </p:extLst>
          </p:nvPr>
        </p:nvGraphicFramePr>
        <p:xfrm>
          <a:off x="1676400" y="271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26"/>
    </mc:Choice>
    <mc:Fallback xmlns="">
      <p:transition spd="slow" advTm="14102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Top 10 Compliance Failures</a:t>
            </a:r>
            <a:endParaRPr lang="en-US" sz="4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5160604"/>
              </p:ext>
            </p:extLst>
          </p:nvPr>
        </p:nvGraphicFramePr>
        <p:xfrm>
          <a:off x="1828800" y="3276600"/>
          <a:ext cx="61722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26"/>
    </mc:Choice>
    <mc:Fallback xmlns="">
      <p:transition spd="slow" advTm="14102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6" y="5217527"/>
            <a:ext cx="6400800" cy="954673"/>
          </a:xfrm>
        </p:spPr>
        <p:txBody>
          <a:bodyPr/>
          <a:lstStyle/>
          <a:p>
            <a:r>
              <a:rPr lang="en-US" dirty="0" smtClean="0"/>
              <a:t>When Errors do Occur?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4"/>
    </mc:Choice>
    <mc:Fallback xmlns="">
      <p:transition spd="slow" advTm="97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271713"/>
            <a:ext cx="91741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4565650"/>
            <a:ext cx="91741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840"/>
    </mc:Choice>
    <mc:Fallback xmlns="">
      <p:transition spd="slow" advTm="2928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Playman\AppData\Local\Microsoft\Windows\Temporary Internet Files\Content.IE5\BI5S1DNI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68" y="4419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7200" y="1828800"/>
            <a:ext cx="643255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 smtClean="0"/>
              <a:t>Correction Principles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058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The EPCRS common “principles” for plan correction:</a:t>
            </a:r>
          </a:p>
          <a:p>
            <a:pPr lvl="1" eaLnBrk="1" hangingPunct="1"/>
            <a:r>
              <a:rPr lang="en-US" altLang="en-US" dirty="0" smtClean="0"/>
              <a:t>Must correct for all years (not just those “open” to audit)</a:t>
            </a:r>
          </a:p>
          <a:p>
            <a:pPr lvl="1" eaLnBrk="1" hangingPunct="1"/>
            <a:r>
              <a:rPr lang="en-US" altLang="en-US" dirty="0" smtClean="0"/>
              <a:t>Correction method must be reasonable, appropriate, and consistently applied</a:t>
            </a:r>
          </a:p>
          <a:p>
            <a:pPr lvl="1" eaLnBrk="1" hangingPunct="1"/>
            <a:r>
              <a:rPr lang="en-US" altLang="en-US" dirty="0" smtClean="0"/>
              <a:t>Correction must restore the plan to position in which it would have been had the error not occurred </a:t>
            </a:r>
          </a:p>
          <a:p>
            <a:pPr lvl="2" eaLnBrk="1" hangingPunct="1"/>
            <a:r>
              <a:rPr lang="en-US" altLang="en-US" sz="1800" dirty="0" smtClean="0"/>
              <a:t>Includes, most importantly, restoring earnings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82"/>
    </mc:Choice>
    <mc:Fallback xmlns="">
      <p:transition spd="slow" advTm="13208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64325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 smtClean="0"/>
              <a:t>Types of Error under EPCRS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1359441"/>
              </p:ext>
            </p:extLst>
          </p:nvPr>
        </p:nvGraphicFramePr>
        <p:xfrm>
          <a:off x="609600" y="25908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77"/>
    </mc:Choice>
    <mc:Fallback xmlns="">
      <p:transition spd="slow" advTm="562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1828800"/>
            <a:ext cx="64325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Self Correction Program (SCP)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“Do It Yourself” procedure</a:t>
            </a:r>
          </a:p>
          <a:p>
            <a:r>
              <a:rPr lang="en-US" altLang="en-US" dirty="0" smtClean="0"/>
              <a:t>Correction of insignificant errors at any time</a:t>
            </a:r>
          </a:p>
          <a:p>
            <a:pPr lvl="1"/>
            <a:r>
              <a:rPr lang="en-US" altLang="en-US" dirty="0" smtClean="0"/>
              <a:t>Limited time period for correction of significant errors</a:t>
            </a:r>
          </a:p>
          <a:p>
            <a:pPr lvl="1"/>
            <a:endParaRPr lang="en-US" altLang="en-US" dirty="0" smtClean="0"/>
          </a:p>
        </p:txBody>
      </p:sp>
      <p:pic>
        <p:nvPicPr>
          <p:cNvPr id="3074" name="Picture 2" descr="C:\Users\SPlayman\AppData\Local\Microsoft\Windows\Temporary Internet Files\Content.IE5\FF7RCH6P\MP9004424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7520"/>
            <a:ext cx="2522018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78"/>
    </mc:Choice>
    <mc:Fallback xmlns="">
      <p:transition spd="slow" advTm="3967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7772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What is an Insignificant Failure?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6343518"/>
              </p:ext>
            </p:extLst>
          </p:nvPr>
        </p:nvGraphicFramePr>
        <p:xfrm>
          <a:off x="1352341" y="2463800"/>
          <a:ext cx="6572459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5"/>
    </mc:Choice>
    <mc:Fallback xmlns="">
      <p:transition spd="slow" advTm="3753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1752600"/>
            <a:ext cx="643255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What is a Significant Failure?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4800600" cy="3810000"/>
          </a:xfrm>
        </p:spPr>
        <p:txBody>
          <a:bodyPr/>
          <a:lstStyle/>
          <a:p>
            <a:r>
              <a:rPr lang="en-US" altLang="en-US" sz="2800" dirty="0" smtClean="0"/>
              <a:t>Anything not insignificant</a:t>
            </a:r>
          </a:p>
          <a:p>
            <a:r>
              <a:rPr lang="en-US" altLang="en-US" sz="2800" dirty="0" smtClean="0"/>
              <a:t>Limited Time Period</a:t>
            </a:r>
          </a:p>
          <a:p>
            <a:pPr lvl="1"/>
            <a:r>
              <a:rPr lang="en-US" altLang="en-US" sz="2400" dirty="0" smtClean="0"/>
              <a:t>Last day of 2</a:t>
            </a:r>
            <a:r>
              <a:rPr lang="en-US" altLang="en-US" sz="2400" baseline="30000" dirty="0" smtClean="0"/>
              <a:t>nd</a:t>
            </a:r>
            <a:r>
              <a:rPr lang="en-US" altLang="en-US" sz="2400" dirty="0" smtClean="0"/>
              <a:t> plan year following year of occurrence</a:t>
            </a:r>
          </a:p>
          <a:p>
            <a:pPr lvl="1"/>
            <a:r>
              <a:rPr lang="en-US" altLang="en-US" sz="2400" dirty="0" smtClean="0"/>
              <a:t>ADP/ACP – last day of 3</a:t>
            </a:r>
            <a:r>
              <a:rPr lang="en-US" altLang="en-US" sz="2400" baseline="30000" dirty="0" smtClean="0"/>
              <a:t>rd</a:t>
            </a:r>
            <a:r>
              <a:rPr lang="en-US" altLang="en-US" sz="2400" dirty="0" smtClean="0"/>
              <a:t> plan year following year for which testing failed</a:t>
            </a:r>
          </a:p>
          <a:p>
            <a:endParaRPr lang="en-US" altLang="en-US" dirty="0" smtClean="0"/>
          </a:p>
        </p:txBody>
      </p:sp>
      <p:pic>
        <p:nvPicPr>
          <p:cNvPr id="4100" name="Picture 4" descr="C:\Users\SPlayman\AppData\Local\Microsoft\Windows\Temporary Internet Files\Content.IE5\YC2MCMVT\MP9003414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657600" cy="26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29"/>
    </mc:Choice>
    <mc:Fallback xmlns="">
      <p:transition spd="slow" advTm="7952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70"/>
          <a:stretch/>
        </p:blipFill>
        <p:spPr bwMode="auto">
          <a:xfrm rot="208399">
            <a:off x="2473027" y="2693664"/>
            <a:ext cx="6027738" cy="384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304800" y="1447800"/>
            <a:ext cx="84042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Where to Get More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518" y="323266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Visit Irs.gov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8"/>
    </mc:Choice>
    <mc:Fallback xmlns="">
      <p:transition spd="slow" advTm="220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r="10908" b="4724"/>
          <a:stretch/>
        </p:blipFill>
        <p:spPr>
          <a:xfrm>
            <a:off x="685800" y="2819400"/>
            <a:ext cx="7866493" cy="375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8600" y="16543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Drives Participant Satisfaction?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18"/>
    </mc:Choice>
    <mc:Fallback xmlns="">
      <p:transition spd="slow" advTm="11921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 bwMode="auto">
          <a:xfrm>
            <a:off x="0" y="5334000"/>
            <a:ext cx="6400800" cy="9546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DOL Programs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"/>
    </mc:Choice>
    <mc:Fallback xmlns="">
      <p:transition spd="slow" advTm="203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64325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 smtClean="0"/>
              <a:t>DOL Programs			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3796553"/>
            <a:ext cx="8229600" cy="3505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Delinquent Filers Voluntary Correction Program (DFVCP) – for late filed 5500s</a:t>
            </a:r>
          </a:p>
          <a:p>
            <a:pPr eaLnBrk="1" hangingPunct="1"/>
            <a:r>
              <a:rPr lang="en-US" altLang="en-US" sz="2800" dirty="0" smtClean="0"/>
              <a:t>Voluntary Fiduciary Correction Program (VFCP)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2743200"/>
            <a:ext cx="448279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71"/>
    </mc:Choice>
    <mc:Fallback xmlns="">
      <p:transition spd="slow" advTm="2197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1600200"/>
            <a:ext cx="84042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 smtClean="0"/>
              <a:t>DOL Penalties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4779618"/>
              </p:ext>
            </p:extLst>
          </p:nvPr>
        </p:nvGraphicFramePr>
        <p:xfrm>
          <a:off x="2057400" y="2667000"/>
          <a:ext cx="58674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36"/>
    </mc:Choice>
    <mc:Fallback xmlns="">
      <p:transition spd="slow" advTm="10413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58775" y="1600200"/>
            <a:ext cx="84042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 smtClean="0"/>
              <a:t>Relief for Late Filings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381000" y="3048000"/>
            <a:ext cx="85344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Even with the best intentions, plan sponsors occasionally miss deadlines. Relief can be obtained with:</a:t>
            </a:r>
            <a:endParaRPr lang="en-US" altLang="en-US" sz="3200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0500"/>
            <a:ext cx="3280038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1038" y="4000500"/>
            <a:ext cx="47971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Reasonable 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Cause 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DFVCP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70"/>
    </mc:Choice>
    <mc:Fallback xmlns="">
      <p:transition spd="slow" advTm="3357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17650"/>
            <a:ext cx="84042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 smtClean="0"/>
              <a:t>Delinquent Filer </a:t>
            </a:r>
            <a:br>
              <a:rPr lang="en-US" altLang="en-US" sz="4000" dirty="0" smtClean="0"/>
            </a:br>
            <a:r>
              <a:rPr lang="en-US" altLang="en-US" sz="4000" dirty="0" smtClean="0"/>
              <a:t>Voluntary Compliance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09220" y="2438400"/>
            <a:ext cx="4495800" cy="4495800"/>
            <a:chOff x="3581400" y="2402820"/>
            <a:chExt cx="4429780" cy="4429780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2377039181"/>
                </p:ext>
              </p:extLst>
            </p:nvPr>
          </p:nvGraphicFramePr>
          <p:xfrm>
            <a:off x="3581400" y="2402820"/>
            <a:ext cx="4429780" cy="44297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TextBox 7"/>
            <p:cNvSpPr txBox="1"/>
            <p:nvPr/>
          </p:nvSpPr>
          <p:spPr>
            <a:xfrm>
              <a:off x="3810000" y="2819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990033"/>
                  </a:solidFill>
                  <a:latin typeface="Calibri" panose="020F0502020204030204" pitchFamily="34" charset="0"/>
                </a:rPr>
                <a:t>1</a:t>
              </a:r>
              <a:endParaRPr lang="en-US" sz="2800" b="1" dirty="0">
                <a:solidFill>
                  <a:srgbClr val="99003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4220029" y="3810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A3AF07"/>
                  </a:solidFill>
                  <a:latin typeface="Calibri" panose="020F0502020204030204" pitchFamily="34" charset="0"/>
                </a:rPr>
                <a:t>2</a:t>
              </a:r>
              <a:endParaRPr lang="en-US" sz="2800" b="1" dirty="0">
                <a:solidFill>
                  <a:srgbClr val="A3AF07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220029" y="48768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3</a:t>
              </a:r>
              <a:endParaRPr lang="en-US" sz="2800" b="1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3824514" y="5867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D6A300"/>
                  </a:solidFill>
                  <a:latin typeface="Calibri" panose="020F0502020204030204" pitchFamily="34" charset="0"/>
                </a:rPr>
                <a:t>4</a:t>
              </a:r>
              <a:endParaRPr lang="en-US" sz="2800" b="1" dirty="0">
                <a:solidFill>
                  <a:srgbClr val="D6A3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5"/>
    </mc:Choice>
    <mc:Fallback xmlns="">
      <p:transition spd="slow" advTm="3276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1600200"/>
            <a:ext cx="84042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 smtClean="0"/>
              <a:t>Penalty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4843" y="2743200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DOL provides an interactive calculator that facilitates  accurate computation of the penalty</a:t>
            </a:r>
          </a:p>
          <a:p>
            <a:pPr eaLnBrk="1" hangingPunct="1"/>
            <a:r>
              <a:rPr lang="en-US" altLang="en-US" sz="2400" dirty="0" smtClean="0"/>
              <a:t>A $10 per day penalty is applied to each delinquent filing</a:t>
            </a:r>
          </a:p>
          <a:p>
            <a:pPr marL="1428750" lvl="1" eaLnBrk="1" hangingPunct="1"/>
            <a:r>
              <a:rPr lang="en-US" altLang="en-US" sz="2000" dirty="0" smtClean="0"/>
              <a:t>Penalty cap for small plan is limited to $750</a:t>
            </a:r>
          </a:p>
          <a:p>
            <a:pPr marL="1428750" lvl="1" eaLnBrk="1" hangingPunct="1"/>
            <a:r>
              <a:rPr lang="en-US" altLang="en-US" sz="2000" dirty="0" smtClean="0"/>
              <a:t>Penalty cap for large plan is limited to $2,000</a:t>
            </a:r>
          </a:p>
          <a:p>
            <a:pPr marL="1485900" lvl="2" indent="-342900" eaLnBrk="1" hangingPunct="1">
              <a:buFont typeface="Calibri" panose="020F0502020204030204" pitchFamily="34" charset="0"/>
              <a:buChar char="⁻"/>
            </a:pPr>
            <a:r>
              <a:rPr lang="en-US" altLang="en-US" sz="2000" dirty="0" smtClean="0"/>
              <a:t>Per plan cap limits the penalty to $1,500 for small plan and $4,000 for a large plan regardless of the number of late annual reports filed for the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1565401" cy="2164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2"/>
    </mc:Choice>
    <mc:Fallback xmlns="">
      <p:transition spd="slow" advTm="8259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0"/>
            <a:ext cx="84042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 smtClean="0"/>
              <a:t>DFVC Penalty Calculator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304800" y="2743201"/>
            <a:ext cx="8610600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The DOL provides two web-based tools to assist in correcting late filing of Form 5500 under the DFVC program: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Online penalty calculator that a practitioner may use to calculate the penalty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An online tool for filing the application and paying the penalty: </a:t>
            </a:r>
            <a:r>
              <a:rPr lang="en-US" altLang="en-US" dirty="0" smtClean="0">
                <a:hlinkClick r:id="rId3"/>
              </a:rPr>
              <a:t>www.dol.gov/ebsa/calcualtor/dfvcpmain.html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DOL reported that many DFVC applications contain calculation errors which result in additional time and correspondence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1"/>
    </mc:Choice>
    <mc:Fallback xmlns="">
      <p:transition spd="slow" advTm="1414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447800"/>
            <a:ext cx="64325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Online </a:t>
            </a:r>
            <a:br>
              <a:rPr lang="en-US" altLang="en-US" sz="4000" dirty="0" smtClean="0"/>
            </a:br>
            <a:r>
              <a:rPr lang="en-US" altLang="en-US" sz="4000" dirty="0" smtClean="0"/>
              <a:t>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057">
            <a:off x="3038197" y="1439222"/>
            <a:ext cx="5260294" cy="50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41"/>
    </mc:Choice>
    <mc:Fallback xmlns="">
      <p:transition spd="slow" advTm="890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3400" y="1441450"/>
            <a:ext cx="84042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 smtClean="0"/>
              <a:t>DFVCP and IRS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895600"/>
            <a:ext cx="8229600" cy="3276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IRS says if you participate in DFVCP, they will automatically waive IRS penalties</a:t>
            </a:r>
          </a:p>
          <a:p>
            <a:pPr eaLnBrk="1" hangingPunct="1"/>
            <a:r>
              <a:rPr lang="en-US" altLang="en-US" sz="2800" dirty="0" smtClean="0"/>
              <a:t>If the IRS sends a penalty letter:</a:t>
            </a:r>
          </a:p>
          <a:p>
            <a:pPr lvl="1" eaLnBrk="1" hangingPunct="1"/>
            <a:r>
              <a:rPr lang="en-US" altLang="en-US" sz="2400" dirty="0" smtClean="0"/>
              <a:t>Amend return and indicate you are filing under DFVCP</a:t>
            </a:r>
          </a:p>
          <a:p>
            <a:pPr lvl="1" eaLnBrk="1" hangingPunct="1"/>
            <a:r>
              <a:rPr lang="en-US" altLang="en-US" sz="2400" dirty="0" smtClean="0"/>
              <a:t>File under DFVCP</a:t>
            </a:r>
          </a:p>
          <a:p>
            <a:pPr lvl="1" eaLnBrk="1" hangingPunct="1"/>
            <a:r>
              <a:rPr lang="en-US" altLang="en-US" sz="2400" dirty="0" smtClean="0"/>
              <a:t>Inform IRS you have filed under DFVCP</a:t>
            </a:r>
          </a:p>
          <a:p>
            <a:pPr lvl="1" eaLnBrk="1" hangingPunct="1"/>
            <a:r>
              <a:rPr lang="en-US" altLang="en-US" sz="2400" b="1" dirty="0" smtClean="0"/>
              <a:t>It works!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611">
            <a:off x="5529094" y="5595403"/>
            <a:ext cx="3525340" cy="162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86"/>
    </mc:Choice>
    <mc:Fallback xmlns="">
      <p:transition spd="slow" advTm="7068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64325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VFCP</a:t>
            </a:r>
            <a:endParaRPr lang="en-US" altLang="en-US" sz="40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>
            <a:normAutofit/>
          </a:bodyPr>
          <a:lstStyle/>
          <a:p>
            <a:pPr eaLnBrk="1" hangingPunct="1"/>
            <a:r>
              <a:rPr lang="en-US" altLang="en-US" sz="2800" dirty="0" smtClean="0"/>
              <a:t>Established by the Department of Labor </a:t>
            </a:r>
          </a:p>
          <a:p>
            <a:pPr eaLnBrk="1" hangingPunct="1"/>
            <a:r>
              <a:rPr lang="en-US" altLang="en-US" sz="2800" dirty="0" smtClean="0"/>
              <a:t>Allows affected individuals to voluntarily correct certain fiduciary violations</a:t>
            </a:r>
          </a:p>
          <a:p>
            <a:pPr lvl="1" eaLnBrk="1" hangingPunct="1"/>
            <a:r>
              <a:rPr lang="en-US" altLang="en-US" dirty="0" smtClean="0"/>
              <a:t>Individuals must submit application to the DOL with all the required documentation for review and approval</a:t>
            </a:r>
          </a:p>
          <a:p>
            <a:pPr lvl="1" eaLnBrk="1" hangingPunct="1"/>
            <a:r>
              <a:rPr lang="en-US" altLang="en-US" dirty="0" smtClean="0"/>
              <a:t>If approved, individuals can avoid certain civil ERISA penalties </a:t>
            </a:r>
          </a:p>
          <a:p>
            <a:pPr eaLnBrk="1" hangingPunct="1"/>
            <a:r>
              <a:rPr lang="en-US" altLang="en-US" sz="2800" dirty="0" smtClean="0"/>
              <a:t>Includes 19 specific transactions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0"/>
    </mc:Choice>
    <mc:Fallback xmlns="">
      <p:transition spd="slow" advTm="328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Redefine Success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2794000"/>
            <a:ext cx="7223563" cy="3530602"/>
            <a:chOff x="1219200" y="2794000"/>
            <a:chExt cx="7223563" cy="3530602"/>
          </a:xfrm>
        </p:grpSpPr>
        <p:sp>
          <p:nvSpPr>
            <p:cNvPr id="9" name="Rounded Rectangle 8"/>
            <p:cNvSpPr/>
            <p:nvPr/>
          </p:nvSpPr>
          <p:spPr>
            <a:xfrm>
              <a:off x="1219200" y="2794000"/>
              <a:ext cx="6858000" cy="1016000"/>
            </a:xfrm>
            <a:prstGeom prst="roundRect">
              <a:avLst>
                <a:gd name="adj" fmla="val 10000"/>
              </a:avLst>
            </a:prstGeom>
            <a:solidFill>
              <a:srgbClr val="A500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447800" y="2794000"/>
              <a:ext cx="5165408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alibri" panose="020F0502020204030204" pitchFamily="34" charset="0"/>
                </a:rPr>
                <a:t>DC plans are the primary retirement vehicle</a:t>
              </a:r>
              <a:endParaRPr lang="en-US" sz="20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19200" y="3810001"/>
              <a:ext cx="6858000" cy="1219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447800" y="3810000"/>
              <a:ext cx="5638799" cy="134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alibri" panose="020F0502020204030204" pitchFamily="34" charset="0"/>
                </a:rPr>
                <a:t>Participants are still not saving enough</a:t>
              </a:r>
              <a:endParaRPr lang="en-US" sz="2000" kern="1200" dirty="0">
                <a:latin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latin typeface="Calibri" panose="020F0502020204030204" pitchFamily="34" charset="0"/>
                </a:rPr>
                <a:t>Aging workforce</a:t>
              </a:r>
              <a:endParaRPr lang="en-US" sz="1800" kern="1200" dirty="0">
                <a:latin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latin typeface="Calibri" panose="020F0502020204030204" pitchFamily="34" charset="0"/>
                </a:rPr>
                <a:t>Employees preoccupied with financial worries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19200" y="5029201"/>
              <a:ext cx="6858000" cy="129540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447800" y="5029202"/>
              <a:ext cx="6994963" cy="1295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t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alibri" panose="020F0502020204030204" pitchFamily="34" charset="0"/>
                </a:rPr>
                <a:t>Plan sponsors hesitant about automatic enrollment</a:t>
              </a:r>
              <a:endParaRPr lang="en-US" sz="2000" kern="1200" dirty="0">
                <a:latin typeface="Calibri" panose="020F0502020204030204" pitchFamily="34" charset="0"/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>
                  <a:latin typeface="Calibri" panose="020F0502020204030204" pitchFamily="34" charset="0"/>
                </a:rPr>
                <a:t>More than 60% of participants in favor of or neutral to features</a:t>
              </a:r>
              <a:endParaRPr lang="en-US" kern="1200" dirty="0">
                <a:latin typeface="Calibri" panose="020F0502020204030204" pitchFamily="34" charset="0"/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>
                  <a:latin typeface="Calibri" panose="020F0502020204030204" pitchFamily="34" charset="0"/>
                </a:rPr>
                <a:t>Once enrolled in automatic enrollment plan, less than 10% opt out</a:t>
              </a:r>
              <a:endParaRPr lang="en-US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Oval Callout 3"/>
          <p:cNvSpPr/>
          <p:nvPr/>
        </p:nvSpPr>
        <p:spPr>
          <a:xfrm>
            <a:off x="5791200" y="1600200"/>
            <a:ext cx="3200400" cy="1600200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would like to have  more people aware of {their} contribution levels and what it takes to retire at the correct age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624"/>
    </mc:Choice>
    <mc:Fallback xmlns="">
      <p:transition spd="slow" advTm="43462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64325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19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9237"/>
            <a:ext cx="8077200" cy="3763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Delinquent Participant Contributions and Participant Loan Repayments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Delinquent Participant Contributions to Insured Welfare Plans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Delinquent Participant Contributions to Welfare Plan Trusts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Fair Market Interest Rate Loans to Parties in Interest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Below Market Interest Rate Loans to Parties in Interest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Below Market Interest Rate Loans to Non-Parties in Interest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Below Market Interest Rate Loans Due to Delay in Perfecting Security Interest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Participant Loans Failing to Comply with Plan Provisions for Amount, Duration, or Level Amortization</a:t>
            </a:r>
          </a:p>
          <a:p>
            <a:pPr>
              <a:defRPr/>
            </a:pP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47"/>
    </mc:Choice>
    <mc:Fallback xmlns="">
      <p:transition spd="slow" advTm="4024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64325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Transactions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789237"/>
            <a:ext cx="8001000" cy="39925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Defaulted Participant Loans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Purchase of Assets by Plans from Parties in Interest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Sale of Assets by Plans to Parties in Interest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Sale and Leaseback of Property to Sponsoring Employers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Purchase of Assets from Non-Parties in Interest at More Than Fair Market Value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Sale of Assets to Non-Parties in Interest at Less Than Fair Market Value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Holding of an Illiquid Asset Previously Purchased by Plan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Benefit Payments Based on Improper Valuation of Plan Assets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Payment of Duplicate, Excessive, or Unnecessary Compensation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Improper Payment of Expenses by Plan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9"/>
            </a:pPr>
            <a:r>
              <a:rPr lang="en-US" altLang="en-US" sz="2000" dirty="0" smtClean="0"/>
              <a:t>Payment of Dual Compensation to Plan Fiduciaries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47"/>
    </mc:Choice>
    <mc:Fallback xmlns="">
      <p:transition spd="slow" advTm="4024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Common Errors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EF1E44-CEB3-488E-AF28-CD08890D59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5440" b="18665"/>
          <a:stretch/>
        </p:blipFill>
        <p:spPr bwMode="auto">
          <a:xfrm rot="427053">
            <a:off x="3766396" y="1813714"/>
            <a:ext cx="4957762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93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568">
            <a:off x="1731007" y="357144"/>
            <a:ext cx="4881562" cy="642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9"/>
    </mc:Choice>
    <mc:Fallback xmlns="">
      <p:transition spd="slow" advTm="2475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sz="4000" dirty="0"/>
              <a:t>Questions?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5" name="Picture 3" descr="C:\Users\SPlayman\AppData\Local\Microsoft\Windows\Temporary Internet Files\Content.IE5\JGKZKCBL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42" y="3010042"/>
            <a:ext cx="3238357" cy="32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5462" y="1676400"/>
            <a:ext cx="6713538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4000" kern="0" smtClean="0"/>
              <a:t>Contact</a:t>
            </a:r>
            <a:endParaRPr lang="en-US" sz="4000" kern="0" dirty="0"/>
          </a:p>
        </p:txBody>
      </p:sp>
      <p:pic>
        <p:nvPicPr>
          <p:cNvPr id="4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2963862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3745290" y="3048001"/>
            <a:ext cx="5017709" cy="2438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9863" lvl="6" indent="0">
              <a:buFontTx/>
              <a:buNone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Maryann Geary</a:t>
            </a:r>
          </a:p>
          <a:p>
            <a:pPr marL="169863" lvl="6" indent="0">
              <a:buFontTx/>
              <a:buNone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BPAS</a:t>
            </a:r>
          </a:p>
          <a:p>
            <a:pPr marL="169863" lvl="6" indent="0">
              <a:buFontTx/>
              <a:buNone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3501 Masons Mill Road, Suite 601</a:t>
            </a:r>
          </a:p>
          <a:p>
            <a:pPr marL="169863" lvl="6" indent="0">
              <a:buFontTx/>
              <a:buNone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Huntingdon Valley, PA 19006</a:t>
            </a:r>
          </a:p>
          <a:p>
            <a:pPr marL="169863" lvl="6" indent="0">
              <a:buFontTx/>
              <a:buNone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267-948-1623</a:t>
            </a:r>
          </a:p>
          <a:p>
            <a:pPr marL="169863" lvl="6" indent="0">
              <a:buFontTx/>
              <a:buNone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Mgeary@bpas.com</a:t>
            </a:r>
          </a:p>
          <a:p>
            <a:endParaRPr lang="en-US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B1707A-44A2-4F03-8C34-357DBA5067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0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6432550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Inertia</a:t>
            </a:r>
            <a:endParaRPr lang="en-US" sz="4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47917658"/>
              </p:ext>
            </p:extLst>
          </p:nvPr>
        </p:nvGraphicFramePr>
        <p:xfrm>
          <a:off x="533400" y="2590799"/>
          <a:ext cx="7543800" cy="388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4847272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initial investment decision and never change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plan re-enrollment, participants are notified that existing assets and future contributions will be invested in the plan’s QDIA on a certain date unless they make new elections</a:t>
            </a:r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 rot="214425">
            <a:off x="6629400" y="1676400"/>
            <a:ext cx="2286000" cy="1295400"/>
          </a:xfrm>
          <a:prstGeom prst="wedge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 we would have offered [fewer] core choices to streamline the plan and avoid confusion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19"/>
    </mc:Choice>
    <mc:Fallback xmlns="">
      <p:transition spd="slow" advTm="4708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315200" cy="12192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Participant Investment Behavior</a:t>
            </a:r>
            <a:endParaRPr lang="en-US" sz="40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738746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6858000" y="2057400"/>
            <a:ext cx="2286000" cy="1828800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“Participants like to try invest ng on their own, but most don’t have the time or know-how to do it well.”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19"/>
    </mc:Choice>
    <mc:Fallback xmlns="">
      <p:transition spd="slow" advTm="685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Fiduciary 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5410200" cy="32004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Plan sponsors responsible for prudent management of the plan</a:t>
            </a:r>
          </a:p>
          <a:p>
            <a:r>
              <a:rPr lang="en-US" sz="3000" dirty="0" smtClean="0"/>
              <a:t>“Prudent Expert” rule: </a:t>
            </a:r>
          </a:p>
          <a:p>
            <a:pPr lvl="1"/>
            <a:r>
              <a:rPr lang="en-US" dirty="0" smtClean="0"/>
              <a:t>Behavioral studies related to participant saving habits</a:t>
            </a:r>
          </a:p>
          <a:p>
            <a:pPr lvl="1"/>
            <a:r>
              <a:rPr lang="en-US" dirty="0" smtClean="0"/>
              <a:t>Impact of investment structure on fees</a:t>
            </a:r>
          </a:p>
          <a:p>
            <a:pPr lvl="1"/>
            <a:r>
              <a:rPr lang="en-US" dirty="0" smtClean="0"/>
              <a:t>Monitoring effectiveness of the plan’s default fund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 rot="381076">
            <a:off x="6031171" y="2284775"/>
            <a:ext cx="2602607" cy="1727601"/>
          </a:xfrm>
          <a:prstGeom prst="wedgeRect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need to spend more time with the plan, but it’s difficult to find the time when running the business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34"/>
    </mc:Choice>
    <mc:Fallback xmlns="">
      <p:transition spd="slow" advTm="2130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Communication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6934200" cy="2514600"/>
          </a:xfrm>
        </p:spPr>
        <p:txBody>
          <a:bodyPr/>
          <a:lstStyle/>
          <a:p>
            <a:r>
              <a:rPr lang="en-US" dirty="0" smtClean="0"/>
              <a:t>Traditionally, plan sponsors have used communication as a promotional tool to help employees understand and appreciate benefits</a:t>
            </a:r>
          </a:p>
          <a:p>
            <a:r>
              <a:rPr lang="en-US" dirty="0" smtClean="0"/>
              <a:t>Not used to promote an understanding of what participants are on track to receive at retirement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377966" y="1676400"/>
            <a:ext cx="2590800" cy="1905000"/>
          </a:xfrm>
          <a:prstGeom prst="wedgeEllipseCallou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know that I and others in the decision-making process are not aware of how it all works together</a:t>
            </a:r>
            <a:endParaRPr lang="en-US" sz="1600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SPlayman\AppData\Local\Microsoft\Windows\Temporary Internet Files\Content.IE5\GWKAPYS2\MC9004396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876800"/>
            <a:ext cx="1616633" cy="17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4953000"/>
            <a:ext cx="6019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Personalizing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communication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Target messaging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Gap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analysis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40"/>
    </mc:Choice>
    <mc:Fallback xmlns="">
      <p:transition spd="slow" advTm="17204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Administrative Burdens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58674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Retirement plans are subject to many, often confusing, laws and regulations</a:t>
            </a:r>
          </a:p>
          <a:p>
            <a:pPr lvl="1"/>
            <a:endParaRPr lang="en-US" dirty="0" smtClean="0"/>
          </a:p>
        </p:txBody>
      </p:sp>
      <p:sp>
        <p:nvSpPr>
          <p:cNvPr id="4" name="Oval Callout 3"/>
          <p:cNvSpPr/>
          <p:nvPr/>
        </p:nvSpPr>
        <p:spPr>
          <a:xfrm rot="21171218">
            <a:off x="700854" y="4403295"/>
            <a:ext cx="3352800" cy="1676400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“There are so many compliance issues!  I need more help so things are caught before they’re done, not afterward.”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62337"/>
            <a:ext cx="4021891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26"/>
    </mc:Choice>
    <mc:Fallback xmlns="">
      <p:transition spd="slow" advTm="14102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Top 10 Compliance Failures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5944154"/>
              </p:ext>
            </p:extLst>
          </p:nvPr>
        </p:nvGraphicFramePr>
        <p:xfrm>
          <a:off x="914400" y="271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E122-AAE6-4DF6-828E-A9EBB7B5A6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26"/>
    </mc:Choice>
    <mc:Fallback xmlns="">
      <p:transition spd="slow" advTm="14102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1283</Words>
  <Application>Microsoft Office PowerPoint</Application>
  <PresentationFormat>On-screen Show (4:3)</PresentationFormat>
  <Paragraphs>232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PPP_SABST_TXT_Railing</vt:lpstr>
      <vt:lpstr>1_PPP_SABST_TXT_Railing</vt:lpstr>
      <vt:lpstr>Challenges for DC Plan Sponsors</vt:lpstr>
      <vt:lpstr>PowerPoint Presentation</vt:lpstr>
      <vt:lpstr>Redefine Success</vt:lpstr>
      <vt:lpstr>Inertia</vt:lpstr>
      <vt:lpstr>Participant Investment Behavior</vt:lpstr>
      <vt:lpstr>Fiduciary Liability</vt:lpstr>
      <vt:lpstr>Communication</vt:lpstr>
      <vt:lpstr>Administrative Burdens</vt:lpstr>
      <vt:lpstr>Top 10 Compliance Failures</vt:lpstr>
      <vt:lpstr>Top 10 Compliance Failures</vt:lpstr>
      <vt:lpstr>Top 10 Compliance Failures</vt:lpstr>
      <vt:lpstr>When Errors do Occur?</vt:lpstr>
      <vt:lpstr>PowerPoint Presentation</vt:lpstr>
      <vt:lpstr>Correction Principles</vt:lpstr>
      <vt:lpstr>Types of Error under EPCRS</vt:lpstr>
      <vt:lpstr>Self Correction Program (SCP)</vt:lpstr>
      <vt:lpstr>What is an Insignificant Failure?</vt:lpstr>
      <vt:lpstr>What is a Significant Failure?</vt:lpstr>
      <vt:lpstr>Where to Get More Information</vt:lpstr>
      <vt:lpstr>DOL Programs</vt:lpstr>
      <vt:lpstr>DOL Programs   </vt:lpstr>
      <vt:lpstr>DOL Penalties</vt:lpstr>
      <vt:lpstr>Relief for Late Filings</vt:lpstr>
      <vt:lpstr>Delinquent Filer  Voluntary Compliance Program</vt:lpstr>
      <vt:lpstr>Penalty Structure</vt:lpstr>
      <vt:lpstr>DFVC Penalty Calculator</vt:lpstr>
      <vt:lpstr>Online  Calculator</vt:lpstr>
      <vt:lpstr>DFVCP and IRS</vt:lpstr>
      <vt:lpstr>VFCP</vt:lpstr>
      <vt:lpstr>19 Transactions</vt:lpstr>
      <vt:lpstr>Transactions</vt:lpstr>
      <vt:lpstr>Common Errors</vt:lpstr>
      <vt:lpstr>PowerPoint Presentation</vt:lpstr>
      <vt:lpstr>Questions?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for DC Plan Sponsors</dc:title>
  <dc:creator>Maryann</dc:creator>
  <cp:lastModifiedBy>Maryann Geary</cp:lastModifiedBy>
  <cp:revision>89</cp:revision>
  <cp:lastPrinted>2014-05-05T18:21:22Z</cp:lastPrinted>
  <dcterms:created xsi:type="dcterms:W3CDTF">2014-04-27T16:22:50Z</dcterms:created>
  <dcterms:modified xsi:type="dcterms:W3CDTF">2014-06-06T16:54:03Z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-1407098937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MGeary@bpas.com</vt:lpwstr>
  </property>
  <property fmtid="{D5CDD505-2E9C-101B-9397-08002B2CF9AE}" pid="6" name="_AuthorEmailDisplayName">
    <vt:lpwstr>Maryann K. Geary</vt:lpwstr>
  </property>
</Properties>
</file>