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3" r:id="rId1"/>
    <p:sldMasterId id="2147486130" r:id="rId2"/>
  </p:sldMasterIdLst>
  <p:notesMasterIdLst>
    <p:notesMasterId r:id="rId49"/>
  </p:notesMasterIdLst>
  <p:handoutMasterIdLst>
    <p:handoutMasterId r:id="rId50"/>
  </p:handoutMasterIdLst>
  <p:sldIdLst>
    <p:sldId id="912" r:id="rId3"/>
    <p:sldId id="1284" r:id="rId4"/>
    <p:sldId id="1282" r:id="rId5"/>
    <p:sldId id="1294" r:id="rId6"/>
    <p:sldId id="1248" r:id="rId7"/>
    <p:sldId id="1286" r:id="rId8"/>
    <p:sldId id="1290" r:id="rId9"/>
    <p:sldId id="1291" r:id="rId10"/>
    <p:sldId id="1285" r:id="rId11"/>
    <p:sldId id="1283" r:id="rId12"/>
    <p:sldId id="1197" r:id="rId13"/>
    <p:sldId id="1297" r:id="rId14"/>
    <p:sldId id="1299" r:id="rId15"/>
    <p:sldId id="1303" r:id="rId16"/>
    <p:sldId id="1302" r:id="rId17"/>
    <p:sldId id="1288" r:id="rId18"/>
    <p:sldId id="1307" r:id="rId19"/>
    <p:sldId id="1308" r:id="rId20"/>
    <p:sldId id="1305" r:id="rId21"/>
    <p:sldId id="1306" r:id="rId22"/>
    <p:sldId id="1310" r:id="rId23"/>
    <p:sldId id="1309" r:id="rId24"/>
    <p:sldId id="1319" r:id="rId25"/>
    <p:sldId id="1289" r:id="rId26"/>
    <p:sldId id="1320" r:id="rId27"/>
    <p:sldId id="1321" r:id="rId28"/>
    <p:sldId id="1322" r:id="rId29"/>
    <p:sldId id="1323" r:id="rId30"/>
    <p:sldId id="1304" r:id="rId31"/>
    <p:sldId id="1231" r:id="rId32"/>
    <p:sldId id="1301" r:id="rId33"/>
    <p:sldId id="1316" r:id="rId34"/>
    <p:sldId id="1313" r:id="rId35"/>
    <p:sldId id="1314" r:id="rId36"/>
    <p:sldId id="1215" r:id="rId37"/>
    <p:sldId id="1315" r:id="rId38"/>
    <p:sldId id="1317" r:id="rId39"/>
    <p:sldId id="1318" r:id="rId40"/>
    <p:sldId id="1312" r:id="rId41"/>
    <p:sldId id="1199" r:id="rId42"/>
    <p:sldId id="1324" r:id="rId43"/>
    <p:sldId id="1325" r:id="rId44"/>
    <p:sldId id="1326" r:id="rId45"/>
    <p:sldId id="1327" r:id="rId46"/>
    <p:sldId id="1300" r:id="rId47"/>
    <p:sldId id="896" r:id="rId48"/>
  </p:sldIdLst>
  <p:sldSz cx="9144000" cy="6858000" type="screen4x3"/>
  <p:notesSz cx="7077075" cy="9393238"/>
  <p:defaultTextStyle>
    <a:defPPr>
      <a:defRPr lang="en-US"/>
    </a:defPPr>
    <a:lvl1pPr algn="l" rtl="0" fontAlgn="base">
      <a:spcBef>
        <a:spcPct val="0"/>
      </a:spcBef>
      <a:spcAft>
        <a:spcPct val="0"/>
      </a:spcAft>
      <a:defRPr u="sng"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u="sng"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u="sng"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u="sng"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u="sng"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u="sng"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u="sng"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u="sng"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u="sng"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4">
          <p15:clr>
            <a:srgbClr val="A4A3A4"/>
          </p15:clr>
        </p15:guide>
        <p15:guide id="2" orient="horz" pos="3974">
          <p15:clr>
            <a:srgbClr val="A4A3A4"/>
          </p15:clr>
        </p15:guide>
        <p15:guide id="3" orient="horz" pos="1094">
          <p15:clr>
            <a:srgbClr val="A4A3A4"/>
          </p15:clr>
        </p15:guide>
        <p15:guide id="4" orient="horz" pos="4204">
          <p15:clr>
            <a:srgbClr val="A4A3A4"/>
          </p15:clr>
        </p15:guide>
        <p15:guide id="5" orient="horz" pos="3878">
          <p15:clr>
            <a:srgbClr val="A4A3A4"/>
          </p15:clr>
        </p15:guide>
        <p15:guide id="6" orient="horz" pos="168">
          <p15:clr>
            <a:srgbClr val="A4A3A4"/>
          </p15:clr>
        </p15:guide>
        <p15:guide id="7" orient="horz" pos="2158">
          <p15:clr>
            <a:srgbClr val="A4A3A4"/>
          </p15:clr>
        </p15:guide>
        <p15:guide id="8" orient="horz" pos="590">
          <p15:clr>
            <a:srgbClr val="A4A3A4"/>
          </p15:clr>
        </p15:guide>
        <p15:guide id="9" pos="288">
          <p15:clr>
            <a:srgbClr val="A4A3A4"/>
          </p15:clr>
        </p15:guide>
        <p15:guide id="10" pos="1146">
          <p15:clr>
            <a:srgbClr val="A4A3A4"/>
          </p15:clr>
        </p15:guide>
        <p15:guide id="11" pos="5478">
          <p15:clr>
            <a:srgbClr val="A4A3A4"/>
          </p15:clr>
        </p15:guide>
        <p15:guide id="12" pos="608">
          <p15:clr>
            <a:srgbClr val="A4A3A4"/>
          </p15:clr>
        </p15:guide>
        <p15:guide id="13" pos="2898">
          <p15:clr>
            <a:srgbClr val="A4A3A4"/>
          </p15:clr>
        </p15:guide>
        <p15:guide id="14" pos="700">
          <p15:clr>
            <a:srgbClr val="A4A3A4"/>
          </p15:clr>
        </p15:guide>
      </p15:sldGuideLst>
    </p:ext>
    <p:ext uri="{2D200454-40CA-4A62-9FC3-DE9A4176ACB9}">
      <p15:notesGuideLst xmlns:p15="http://schemas.microsoft.com/office/powerpoint/2012/main">
        <p15:guide id="1" orient="horz" pos="295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009FC2"/>
    <a:srgbClr val="D59F0F"/>
    <a:srgbClr val="9FA617"/>
    <a:srgbClr val="CAC2B8"/>
    <a:srgbClr val="7C6A55"/>
    <a:srgbClr val="FFCC00"/>
    <a:srgbClr val="CE7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0163" autoAdjust="0"/>
    <p:restoredTop sz="94678" autoAdjust="0"/>
  </p:normalViewPr>
  <p:slideViewPr>
    <p:cSldViewPr snapToGrid="0">
      <p:cViewPr varScale="1">
        <p:scale>
          <a:sx n="58" d="100"/>
          <a:sy n="58" d="100"/>
        </p:scale>
        <p:origin x="1452" y="52"/>
      </p:cViewPr>
      <p:guideLst>
        <p:guide orient="horz" pos="164"/>
        <p:guide orient="horz" pos="3974"/>
        <p:guide orient="horz" pos="1094"/>
        <p:guide orient="horz" pos="4204"/>
        <p:guide orient="horz" pos="3878"/>
        <p:guide orient="horz" pos="168"/>
        <p:guide orient="horz" pos="2158"/>
        <p:guide orient="horz" pos="590"/>
        <p:guide pos="288"/>
        <p:guide pos="1146"/>
        <p:guide pos="5478"/>
        <p:guide pos="608"/>
        <p:guide pos="2898"/>
        <p:guide pos="700"/>
      </p:guideLst>
    </p:cSldViewPr>
  </p:slideViewPr>
  <p:outlineViewPr>
    <p:cViewPr>
      <p:scale>
        <a:sx n="33" d="100"/>
        <a:sy n="33" d="100"/>
      </p:scale>
      <p:origin x="0" y="-8923"/>
    </p:cViewPr>
  </p:outlineViewPr>
  <p:notesTextViewPr>
    <p:cViewPr>
      <p:scale>
        <a:sx n="100" d="100"/>
        <a:sy n="100" d="100"/>
      </p:scale>
      <p:origin x="0" y="0"/>
    </p:cViewPr>
  </p:notesTextViewPr>
  <p:sorterViewPr>
    <p:cViewPr varScale="1">
      <p:scale>
        <a:sx n="1" d="1"/>
        <a:sy n="1" d="1"/>
      </p:scale>
      <p:origin x="0" y="-9420"/>
    </p:cViewPr>
  </p:sorterViewPr>
  <p:notesViewPr>
    <p:cSldViewPr snapToGrid="0">
      <p:cViewPr varScale="1">
        <p:scale>
          <a:sx n="54" d="100"/>
          <a:sy n="54" d="100"/>
        </p:scale>
        <p:origin x="2530" y="77"/>
      </p:cViewPr>
      <p:guideLst>
        <p:guide orient="horz" pos="295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1"/>
            <a:ext cx="3067040" cy="472147"/>
          </a:xfrm>
          <a:prstGeom prst="rect">
            <a:avLst/>
          </a:prstGeom>
          <a:noFill/>
          <a:ln w="9525">
            <a:noFill/>
            <a:miter lim="800000"/>
            <a:headEnd/>
            <a:tailEnd/>
          </a:ln>
        </p:spPr>
        <p:txBody>
          <a:bodyPr vert="horz" wrap="square" lIns="93992" tIns="46999" rIns="93992" bIns="46999" numCol="1" anchor="t" anchorCtr="0" compatLnSpc="1">
            <a:prstTxWarp prst="textNoShape">
              <a:avLst/>
            </a:prstTxWarp>
          </a:bodyPr>
          <a:lstStyle>
            <a:lvl1pPr defTabSz="939234">
              <a:defRPr sz="1200" u="none">
                <a:latin typeface="Calibri" pitchFamily="-112" charset="0"/>
                <a:ea typeface="ＭＳ Ｐゴシック" pitchFamily="-112" charset="-128"/>
              </a:defRPr>
            </a:lvl1pPr>
          </a:lstStyle>
          <a:p>
            <a:pPr>
              <a:defRPr/>
            </a:pPr>
            <a:endParaRPr lang="en-US" dirty="0"/>
          </a:p>
        </p:txBody>
      </p:sp>
      <p:sp>
        <p:nvSpPr>
          <p:cNvPr id="247811" name="Rectangle 3"/>
          <p:cNvSpPr>
            <a:spLocks noGrp="1" noChangeArrowheads="1"/>
          </p:cNvSpPr>
          <p:nvPr>
            <p:ph type="dt" sz="quarter" idx="1"/>
          </p:nvPr>
        </p:nvSpPr>
        <p:spPr bwMode="auto">
          <a:xfrm>
            <a:off x="4008500" y="1"/>
            <a:ext cx="3067040" cy="472147"/>
          </a:xfrm>
          <a:prstGeom prst="rect">
            <a:avLst/>
          </a:prstGeom>
          <a:noFill/>
          <a:ln w="9525">
            <a:noFill/>
            <a:miter lim="800000"/>
            <a:headEnd/>
            <a:tailEnd/>
          </a:ln>
        </p:spPr>
        <p:txBody>
          <a:bodyPr vert="horz" wrap="square" lIns="93992" tIns="46999" rIns="93992" bIns="46999" numCol="1" anchor="t" anchorCtr="0" compatLnSpc="1">
            <a:prstTxWarp prst="textNoShape">
              <a:avLst/>
            </a:prstTxWarp>
          </a:bodyPr>
          <a:lstStyle>
            <a:lvl1pPr algn="r" defTabSz="939234">
              <a:defRPr sz="1200" u="none">
                <a:latin typeface="Calibri" pitchFamily="-112" charset="0"/>
                <a:ea typeface="ＭＳ Ｐゴシック" pitchFamily="-112" charset="-128"/>
              </a:defRPr>
            </a:lvl1pPr>
          </a:lstStyle>
          <a:p>
            <a:pPr>
              <a:defRPr/>
            </a:pPr>
            <a:endParaRPr lang="en-US" dirty="0"/>
          </a:p>
        </p:txBody>
      </p:sp>
      <p:sp>
        <p:nvSpPr>
          <p:cNvPr id="247812" name="Rectangle 4"/>
          <p:cNvSpPr>
            <a:spLocks noGrp="1" noChangeArrowheads="1"/>
          </p:cNvSpPr>
          <p:nvPr>
            <p:ph type="ftr" sz="quarter" idx="2"/>
          </p:nvPr>
        </p:nvSpPr>
        <p:spPr bwMode="auto">
          <a:xfrm>
            <a:off x="0" y="8919538"/>
            <a:ext cx="3067040" cy="472147"/>
          </a:xfrm>
          <a:prstGeom prst="rect">
            <a:avLst/>
          </a:prstGeom>
          <a:noFill/>
          <a:ln w="9525">
            <a:noFill/>
            <a:miter lim="800000"/>
            <a:headEnd/>
            <a:tailEnd/>
          </a:ln>
        </p:spPr>
        <p:txBody>
          <a:bodyPr vert="horz" wrap="square" lIns="93992" tIns="46999" rIns="93992" bIns="46999" numCol="1" anchor="b" anchorCtr="0" compatLnSpc="1">
            <a:prstTxWarp prst="textNoShape">
              <a:avLst/>
            </a:prstTxWarp>
          </a:bodyPr>
          <a:lstStyle>
            <a:lvl1pPr defTabSz="939234">
              <a:defRPr sz="1200" u="none">
                <a:latin typeface="Calibri" pitchFamily="-112" charset="0"/>
                <a:ea typeface="ＭＳ Ｐゴシック" pitchFamily="-112" charset="-128"/>
              </a:defRPr>
            </a:lvl1pPr>
          </a:lstStyle>
          <a:p>
            <a:pPr>
              <a:defRPr/>
            </a:pPr>
            <a:endParaRPr lang="en-US" dirty="0"/>
          </a:p>
        </p:txBody>
      </p:sp>
      <p:sp>
        <p:nvSpPr>
          <p:cNvPr id="247813" name="Rectangle 5"/>
          <p:cNvSpPr>
            <a:spLocks noGrp="1" noChangeArrowheads="1"/>
          </p:cNvSpPr>
          <p:nvPr>
            <p:ph type="sldNum" sz="quarter" idx="3"/>
          </p:nvPr>
        </p:nvSpPr>
        <p:spPr bwMode="auto">
          <a:xfrm>
            <a:off x="4008500" y="8919538"/>
            <a:ext cx="3067040" cy="472147"/>
          </a:xfrm>
          <a:prstGeom prst="rect">
            <a:avLst/>
          </a:prstGeom>
          <a:noFill/>
          <a:ln w="9525">
            <a:noFill/>
            <a:miter lim="800000"/>
            <a:headEnd/>
            <a:tailEnd/>
          </a:ln>
        </p:spPr>
        <p:txBody>
          <a:bodyPr vert="horz" wrap="square" lIns="93992" tIns="46999" rIns="93992" bIns="46999" numCol="1" anchor="b" anchorCtr="0" compatLnSpc="1">
            <a:prstTxWarp prst="textNoShape">
              <a:avLst/>
            </a:prstTxWarp>
          </a:bodyPr>
          <a:lstStyle>
            <a:lvl1pPr algn="r" defTabSz="939234">
              <a:defRPr sz="1200" u="none">
                <a:latin typeface="Calibri" pitchFamily="-112" charset="0"/>
                <a:ea typeface="ＭＳ Ｐゴシック" pitchFamily="-112" charset="-128"/>
              </a:defRPr>
            </a:lvl1pPr>
          </a:lstStyle>
          <a:p>
            <a:pPr>
              <a:defRPr/>
            </a:pPr>
            <a:fld id="{D167754A-131B-4B41-8379-2E1ACE1BB670}" type="slidenum">
              <a:rPr lang="en-US"/>
              <a:pPr>
                <a:defRPr/>
              </a:pPr>
              <a:t>‹#›</a:t>
            </a:fld>
            <a:endParaRPr lang="en-US" dirty="0"/>
          </a:p>
        </p:txBody>
      </p:sp>
    </p:spTree>
    <p:extLst>
      <p:ext uri="{BB962C8B-B14F-4D97-AF65-F5344CB8AC3E}">
        <p14:creationId xmlns:p14="http://schemas.microsoft.com/office/powerpoint/2010/main" val="3675872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1"/>
            <a:ext cx="3067040" cy="472147"/>
          </a:xfrm>
          <a:prstGeom prst="rect">
            <a:avLst/>
          </a:prstGeom>
          <a:noFill/>
          <a:ln w="9525">
            <a:noFill/>
            <a:miter lim="800000"/>
            <a:headEnd/>
            <a:tailEnd/>
          </a:ln>
        </p:spPr>
        <p:txBody>
          <a:bodyPr vert="horz" wrap="square" lIns="93992" tIns="46999" rIns="93992" bIns="46999" numCol="1" anchor="t" anchorCtr="0" compatLnSpc="1">
            <a:prstTxWarp prst="textNoShape">
              <a:avLst/>
            </a:prstTxWarp>
          </a:bodyPr>
          <a:lstStyle>
            <a:lvl1pPr defTabSz="939234">
              <a:defRPr sz="1200" u="none">
                <a:latin typeface="Calibri" pitchFamily="-112" charset="0"/>
                <a:ea typeface="ＭＳ Ｐゴシック" pitchFamily="-112" charset="-128"/>
              </a:defRPr>
            </a:lvl1pPr>
          </a:lstStyle>
          <a:p>
            <a:pPr>
              <a:defRPr/>
            </a:pPr>
            <a:endParaRPr lang="en-US" dirty="0"/>
          </a:p>
        </p:txBody>
      </p:sp>
      <p:sp>
        <p:nvSpPr>
          <p:cNvPr id="246787" name="Rectangle 3"/>
          <p:cNvSpPr>
            <a:spLocks noGrp="1" noChangeArrowheads="1"/>
          </p:cNvSpPr>
          <p:nvPr>
            <p:ph type="dt" idx="1"/>
          </p:nvPr>
        </p:nvSpPr>
        <p:spPr bwMode="auto">
          <a:xfrm>
            <a:off x="4008500" y="1"/>
            <a:ext cx="3067040" cy="472147"/>
          </a:xfrm>
          <a:prstGeom prst="rect">
            <a:avLst/>
          </a:prstGeom>
          <a:noFill/>
          <a:ln w="9525">
            <a:noFill/>
            <a:miter lim="800000"/>
            <a:headEnd/>
            <a:tailEnd/>
          </a:ln>
        </p:spPr>
        <p:txBody>
          <a:bodyPr vert="horz" wrap="square" lIns="93992" tIns="46999" rIns="93992" bIns="46999" numCol="1" anchor="t" anchorCtr="0" compatLnSpc="1">
            <a:prstTxWarp prst="textNoShape">
              <a:avLst/>
            </a:prstTxWarp>
          </a:bodyPr>
          <a:lstStyle>
            <a:lvl1pPr algn="r" defTabSz="939234">
              <a:defRPr sz="1200" u="none">
                <a:latin typeface="Calibri" pitchFamily="-112" charset="0"/>
                <a:ea typeface="ＭＳ Ｐゴシック" pitchFamily="-112" charset="-128"/>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190625" y="701675"/>
            <a:ext cx="4695825" cy="3522663"/>
          </a:xfrm>
          <a:prstGeom prst="rect">
            <a:avLst/>
          </a:prstGeom>
          <a:noFill/>
          <a:ln w="9525">
            <a:solidFill>
              <a:srgbClr val="000000"/>
            </a:solidFill>
            <a:miter lim="800000"/>
            <a:headEnd/>
            <a:tailEnd/>
          </a:ln>
        </p:spPr>
      </p:sp>
      <p:sp>
        <p:nvSpPr>
          <p:cNvPr id="246789" name="Rectangle 5"/>
          <p:cNvSpPr>
            <a:spLocks noGrp="1" noChangeArrowheads="1"/>
          </p:cNvSpPr>
          <p:nvPr>
            <p:ph type="body" sz="quarter" idx="3"/>
          </p:nvPr>
        </p:nvSpPr>
        <p:spPr bwMode="auto">
          <a:xfrm>
            <a:off x="708015" y="4462099"/>
            <a:ext cx="5661046" cy="4229131"/>
          </a:xfrm>
          <a:prstGeom prst="rect">
            <a:avLst/>
          </a:prstGeom>
          <a:noFill/>
          <a:ln w="9525">
            <a:noFill/>
            <a:miter lim="800000"/>
            <a:headEnd/>
            <a:tailEnd/>
          </a:ln>
        </p:spPr>
        <p:txBody>
          <a:bodyPr vert="horz" wrap="square" lIns="93992" tIns="46999" rIns="93992" bIns="469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6790" name="Rectangle 6"/>
          <p:cNvSpPr>
            <a:spLocks noGrp="1" noChangeArrowheads="1"/>
          </p:cNvSpPr>
          <p:nvPr>
            <p:ph type="ftr" sz="quarter" idx="4"/>
          </p:nvPr>
        </p:nvSpPr>
        <p:spPr bwMode="auto">
          <a:xfrm>
            <a:off x="0" y="8919538"/>
            <a:ext cx="3067040" cy="472147"/>
          </a:xfrm>
          <a:prstGeom prst="rect">
            <a:avLst/>
          </a:prstGeom>
          <a:noFill/>
          <a:ln w="9525">
            <a:noFill/>
            <a:miter lim="800000"/>
            <a:headEnd/>
            <a:tailEnd/>
          </a:ln>
        </p:spPr>
        <p:txBody>
          <a:bodyPr vert="horz" wrap="square" lIns="93992" tIns="46999" rIns="93992" bIns="46999" numCol="1" anchor="b" anchorCtr="0" compatLnSpc="1">
            <a:prstTxWarp prst="textNoShape">
              <a:avLst/>
            </a:prstTxWarp>
          </a:bodyPr>
          <a:lstStyle>
            <a:lvl1pPr defTabSz="939234">
              <a:defRPr sz="1200" u="none">
                <a:latin typeface="Calibri" pitchFamily="-112" charset="0"/>
                <a:ea typeface="ＭＳ Ｐゴシック" pitchFamily="-112" charset="-128"/>
              </a:defRPr>
            </a:lvl1pPr>
          </a:lstStyle>
          <a:p>
            <a:pPr>
              <a:defRPr/>
            </a:pPr>
            <a:endParaRPr lang="en-US" dirty="0"/>
          </a:p>
        </p:txBody>
      </p:sp>
    </p:spTree>
    <p:extLst>
      <p:ext uri="{BB962C8B-B14F-4D97-AF65-F5344CB8AC3E}">
        <p14:creationId xmlns:p14="http://schemas.microsoft.com/office/powerpoint/2010/main" val="22773547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xfrm>
            <a:off x="4008500" y="8919538"/>
            <a:ext cx="3067040" cy="472147"/>
          </a:xfrm>
          <a:prstGeom prst="rect">
            <a:avLst/>
          </a:prstGeom>
          <a:noFill/>
        </p:spPr>
        <p:txBody>
          <a:bodyPr lIns="88990" tIns="44496" rIns="88990" bIns="44496"/>
          <a:lstStyle/>
          <a:p>
            <a:pPr defTabSz="937796"/>
            <a:fld id="{B94D89F1-971A-4B6B-A99D-0AE59971E3A1}" type="slidenum">
              <a:rPr lang="en-US" smtClean="0">
                <a:latin typeface="Calibri" pitchFamily="34" charset="0"/>
                <a:ea typeface="ＭＳ Ｐゴシック" pitchFamily="34" charset="-128"/>
              </a:rPr>
              <a:pPr defTabSz="937796"/>
              <a:t>0</a:t>
            </a:fld>
            <a:endParaRPr lang="en-US" dirty="0" smtClean="0">
              <a:latin typeface="Calibri" pitchFamily="34" charset="0"/>
              <a:ea typeface="ＭＳ Ｐゴシック" pitchFamily="34" charset="-128"/>
            </a:endParaRPr>
          </a:p>
        </p:txBody>
      </p:sp>
      <p:sp>
        <p:nvSpPr>
          <p:cNvPr id="3072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33757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08500" y="8921092"/>
            <a:ext cx="3067040" cy="47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5" tIns="47037" rIns="94075" bIns="47037" anchor="b"/>
          <a:lstStyle>
            <a:lvl1pPr defTabSz="963613" eaLnBrk="0" hangingPunct="0">
              <a:defRPr u="sng">
                <a:solidFill>
                  <a:schemeClr val="tx1"/>
                </a:solidFill>
                <a:latin typeface="Calibri" pitchFamily="34" charset="0"/>
                <a:ea typeface="ＭＳ Ｐゴシック" pitchFamily="34" charset="-128"/>
              </a:defRPr>
            </a:lvl1pPr>
            <a:lvl2pPr marL="742950" indent="-285750" defTabSz="963613" eaLnBrk="0" hangingPunct="0">
              <a:defRPr u="sng">
                <a:solidFill>
                  <a:schemeClr val="tx1"/>
                </a:solidFill>
                <a:latin typeface="Calibri" pitchFamily="34" charset="0"/>
                <a:ea typeface="ＭＳ Ｐゴシック" pitchFamily="34" charset="-128"/>
              </a:defRPr>
            </a:lvl2pPr>
            <a:lvl3pPr marL="1143000" indent="-228600" defTabSz="963613" eaLnBrk="0" hangingPunct="0">
              <a:defRPr u="sng">
                <a:solidFill>
                  <a:schemeClr val="tx1"/>
                </a:solidFill>
                <a:latin typeface="Calibri" pitchFamily="34" charset="0"/>
                <a:ea typeface="ＭＳ Ｐゴシック" pitchFamily="34" charset="-128"/>
              </a:defRPr>
            </a:lvl3pPr>
            <a:lvl4pPr marL="1600200" indent="-228600" defTabSz="963613" eaLnBrk="0" hangingPunct="0">
              <a:defRPr u="sng">
                <a:solidFill>
                  <a:schemeClr val="tx1"/>
                </a:solidFill>
                <a:latin typeface="Calibri" pitchFamily="34" charset="0"/>
                <a:ea typeface="ＭＳ Ｐゴシック" pitchFamily="34" charset="-128"/>
              </a:defRPr>
            </a:lvl4pPr>
            <a:lvl5pPr marL="2057400" indent="-228600" defTabSz="963613" eaLnBrk="0" hangingPunct="0">
              <a:defRPr u="sng">
                <a:solidFill>
                  <a:schemeClr val="tx1"/>
                </a:solidFill>
                <a:latin typeface="Calibri" pitchFamily="34" charset="0"/>
                <a:ea typeface="ＭＳ Ｐゴシック" pitchFamily="34" charset="-128"/>
              </a:defRPr>
            </a:lvl5pPr>
            <a:lvl6pPr marL="25146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3A2FF3E3-94E4-4E62-9BE8-91DBA92CB669}" type="slidenum">
              <a:rPr lang="en-US" sz="1200" u="none"/>
              <a:pPr algn="r" eaLnBrk="1" hangingPunct="1"/>
              <a:t>9</a:t>
            </a:fld>
            <a:endParaRPr lang="en-US" sz="1200" u="none" dirty="0"/>
          </a:p>
        </p:txBody>
      </p:sp>
      <p:sp>
        <p:nvSpPr>
          <p:cNvPr id="68611" name="Rectangle 2"/>
          <p:cNvSpPr>
            <a:spLocks noGrp="1" noRot="1" noChangeAspect="1" noChangeArrowheads="1" noTextEdit="1"/>
          </p:cNvSpPr>
          <p:nvPr>
            <p:ph type="sldImg"/>
          </p:nvPr>
        </p:nvSpPr>
        <p:spPr>
          <a:ln/>
        </p:spPr>
      </p:sp>
      <p:sp>
        <p:nvSpPr>
          <p:cNvPr id="68612" name="Slide Number Placeholder 4"/>
          <p:cNvSpPr>
            <a:spLocks noGrp="1"/>
          </p:cNvSpPr>
          <p:nvPr>
            <p:ph type="sldNum" sz="quarter" idx="5"/>
          </p:nvPr>
        </p:nvSpPr>
        <p:spPr>
          <a:xfrm>
            <a:off x="4008500" y="8922645"/>
            <a:ext cx="3067040" cy="4690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26" tIns="44513" rIns="89026" bIns="44513"/>
          <a:lstStyle>
            <a:lvl1pPr defTabSz="938174" eaLnBrk="0" hangingPunct="0">
              <a:defRPr u="sng">
                <a:solidFill>
                  <a:schemeClr val="tx1"/>
                </a:solidFill>
                <a:latin typeface="Calibri" pitchFamily="34" charset="0"/>
                <a:ea typeface="ＭＳ Ｐゴシック" pitchFamily="34" charset="-128"/>
              </a:defRPr>
            </a:lvl1pPr>
            <a:lvl2pPr marL="723336" indent="-278206" defTabSz="938174" eaLnBrk="0" hangingPunct="0">
              <a:defRPr u="sng">
                <a:solidFill>
                  <a:schemeClr val="tx1"/>
                </a:solidFill>
                <a:latin typeface="Calibri" pitchFamily="34" charset="0"/>
                <a:ea typeface="ＭＳ Ｐゴシック" pitchFamily="34" charset="-128"/>
              </a:defRPr>
            </a:lvl2pPr>
            <a:lvl3pPr marL="1112825" indent="-222565" defTabSz="938174" eaLnBrk="0" hangingPunct="0">
              <a:defRPr u="sng">
                <a:solidFill>
                  <a:schemeClr val="tx1"/>
                </a:solidFill>
                <a:latin typeface="Calibri" pitchFamily="34" charset="0"/>
                <a:ea typeface="ＭＳ Ｐゴシック" pitchFamily="34" charset="-128"/>
              </a:defRPr>
            </a:lvl3pPr>
            <a:lvl4pPr marL="1557955" indent="-222565" defTabSz="938174" eaLnBrk="0" hangingPunct="0">
              <a:defRPr u="sng">
                <a:solidFill>
                  <a:schemeClr val="tx1"/>
                </a:solidFill>
                <a:latin typeface="Calibri" pitchFamily="34" charset="0"/>
                <a:ea typeface="ＭＳ Ｐゴシック" pitchFamily="34" charset="-128"/>
              </a:defRPr>
            </a:lvl4pPr>
            <a:lvl5pPr marL="2003085" indent="-222565" defTabSz="938174" eaLnBrk="0" hangingPunct="0">
              <a:defRPr u="sng">
                <a:solidFill>
                  <a:schemeClr val="tx1"/>
                </a:solidFill>
                <a:latin typeface="Calibri" pitchFamily="34" charset="0"/>
                <a:ea typeface="ＭＳ Ｐゴシック" pitchFamily="34" charset="-128"/>
              </a:defRPr>
            </a:lvl5pPr>
            <a:lvl6pPr marL="2448215"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89334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33847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78360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fld id="{735D9528-458B-4942-92C9-4AF44576920A}" type="slidenum">
              <a:rPr lang="en-US" u="none" smtClean="0"/>
              <a:pPr eaLnBrk="1" hangingPunct="1"/>
              <a:t>9</a:t>
            </a:fld>
            <a:endParaRPr lang="en-US" u="none" dirty="0" smtClean="0"/>
          </a:p>
        </p:txBody>
      </p:sp>
      <p:sp>
        <p:nvSpPr>
          <p:cNvPr id="68613" name="Notes Placeholder 5"/>
          <p:cNvSpPr>
            <a:spLocks noGrp="1"/>
          </p:cNvSpPr>
          <p:nvPr/>
        </p:nvSpPr>
        <p:spPr bwMode="auto">
          <a:xfrm>
            <a:off x="708015" y="4462099"/>
            <a:ext cx="5661046" cy="42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7" tIns="46986" rIns="93967" bIns="46986"/>
          <a:lstStyle/>
          <a:p>
            <a:pPr eaLnBrk="0" hangingPunct="0">
              <a:spcBef>
                <a:spcPct val="30000"/>
              </a:spcBef>
            </a:pPr>
            <a:endParaRPr lang="en-US" sz="1200" u="none" dirty="0"/>
          </a:p>
        </p:txBody>
      </p:sp>
    </p:spTree>
    <p:extLst>
      <p:ext uri="{BB962C8B-B14F-4D97-AF65-F5344CB8AC3E}">
        <p14:creationId xmlns:p14="http://schemas.microsoft.com/office/powerpoint/2010/main" val="412992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4" tIns="47032" rIns="94064" bIns="47032" anchor="b"/>
          <a:lstStyle>
            <a:lvl1pPr defTabSz="936625" eaLnBrk="0" hangingPunct="0">
              <a:defRPr u="sng">
                <a:solidFill>
                  <a:schemeClr val="tx1"/>
                </a:solidFill>
                <a:latin typeface="Calibri" pitchFamily="34" charset="0"/>
                <a:ea typeface="ＭＳ Ｐゴシック" pitchFamily="34" charset="-128"/>
              </a:defRPr>
            </a:lvl1pPr>
            <a:lvl2pPr marL="742950" indent="-285750" defTabSz="936625" eaLnBrk="0" hangingPunct="0">
              <a:defRPr u="sng">
                <a:solidFill>
                  <a:schemeClr val="tx1"/>
                </a:solidFill>
                <a:latin typeface="Calibri" pitchFamily="34" charset="0"/>
                <a:ea typeface="ＭＳ Ｐゴシック" pitchFamily="34" charset="-128"/>
              </a:defRPr>
            </a:lvl2pPr>
            <a:lvl3pPr marL="1143000" indent="-228600" defTabSz="936625" eaLnBrk="0" hangingPunct="0">
              <a:defRPr u="sng">
                <a:solidFill>
                  <a:schemeClr val="tx1"/>
                </a:solidFill>
                <a:latin typeface="Calibri" pitchFamily="34" charset="0"/>
                <a:ea typeface="ＭＳ Ｐゴシック" pitchFamily="34" charset="-128"/>
              </a:defRPr>
            </a:lvl3pPr>
            <a:lvl4pPr marL="1600200" indent="-228600" defTabSz="936625" eaLnBrk="0" hangingPunct="0">
              <a:defRPr u="sng">
                <a:solidFill>
                  <a:schemeClr val="tx1"/>
                </a:solidFill>
                <a:latin typeface="Calibri" pitchFamily="34" charset="0"/>
                <a:ea typeface="ＭＳ Ｐゴシック" pitchFamily="34" charset="-128"/>
              </a:defRPr>
            </a:lvl4pPr>
            <a:lvl5pPr marL="2057400" indent="-228600" defTabSz="936625" eaLnBrk="0" hangingPunct="0">
              <a:defRPr u="sng">
                <a:solidFill>
                  <a:schemeClr val="tx1"/>
                </a:solidFill>
                <a:latin typeface="Calibri" pitchFamily="34" charset="0"/>
                <a:ea typeface="ＭＳ Ｐゴシック" pitchFamily="34" charset="-128"/>
              </a:defRPr>
            </a:lvl5pPr>
            <a:lvl6pPr marL="25146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23E15266-BA35-465B-9622-7AAD3C64AF3D}" type="slidenum">
              <a:rPr lang="en-US" altLang="en-US" sz="1200" u="none"/>
              <a:pPr algn="r" eaLnBrk="1" hangingPunct="1"/>
              <a:t>10</a:t>
            </a:fld>
            <a:endParaRPr lang="en-US" altLang="en-US" sz="1200" u="none" dirty="0"/>
          </a:p>
        </p:txBody>
      </p:sp>
      <p:sp>
        <p:nvSpPr>
          <p:cNvPr id="225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403632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02141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80528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4" tIns="47032" rIns="94064" bIns="47032" anchor="b"/>
          <a:lstStyle>
            <a:lvl1pPr defTabSz="936625" eaLnBrk="0" hangingPunct="0">
              <a:defRPr u="sng">
                <a:solidFill>
                  <a:schemeClr val="tx1"/>
                </a:solidFill>
                <a:latin typeface="Calibri" pitchFamily="34" charset="0"/>
                <a:ea typeface="ＭＳ Ｐゴシック" pitchFamily="34" charset="-128"/>
              </a:defRPr>
            </a:lvl1pPr>
            <a:lvl2pPr marL="742950" indent="-285750" defTabSz="936625" eaLnBrk="0" hangingPunct="0">
              <a:defRPr u="sng">
                <a:solidFill>
                  <a:schemeClr val="tx1"/>
                </a:solidFill>
                <a:latin typeface="Calibri" pitchFamily="34" charset="0"/>
                <a:ea typeface="ＭＳ Ｐゴシック" pitchFamily="34" charset="-128"/>
              </a:defRPr>
            </a:lvl2pPr>
            <a:lvl3pPr marL="1143000" indent="-228600" defTabSz="936625" eaLnBrk="0" hangingPunct="0">
              <a:defRPr u="sng">
                <a:solidFill>
                  <a:schemeClr val="tx1"/>
                </a:solidFill>
                <a:latin typeface="Calibri" pitchFamily="34" charset="0"/>
                <a:ea typeface="ＭＳ Ｐゴシック" pitchFamily="34" charset="-128"/>
              </a:defRPr>
            </a:lvl3pPr>
            <a:lvl4pPr marL="1600200" indent="-228600" defTabSz="936625" eaLnBrk="0" hangingPunct="0">
              <a:defRPr u="sng">
                <a:solidFill>
                  <a:schemeClr val="tx1"/>
                </a:solidFill>
                <a:latin typeface="Calibri" pitchFamily="34" charset="0"/>
                <a:ea typeface="ＭＳ Ｐゴシック" pitchFamily="34" charset="-128"/>
              </a:defRPr>
            </a:lvl4pPr>
            <a:lvl5pPr marL="2057400" indent="-228600" defTabSz="936625" eaLnBrk="0" hangingPunct="0">
              <a:defRPr u="sng">
                <a:solidFill>
                  <a:schemeClr val="tx1"/>
                </a:solidFill>
                <a:latin typeface="Calibri" pitchFamily="34" charset="0"/>
                <a:ea typeface="ＭＳ Ｐゴシック" pitchFamily="34" charset="-128"/>
              </a:defRPr>
            </a:lvl5pPr>
            <a:lvl6pPr marL="25146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23E15266-BA35-465B-9622-7AAD3C64AF3D}" type="slidenum">
              <a:rPr lang="en-US" altLang="en-US" sz="1200" u="none"/>
              <a:pPr algn="r" eaLnBrk="1" hangingPunct="1"/>
              <a:t>13</a:t>
            </a:fld>
            <a:endParaRPr lang="en-US" altLang="en-US" sz="1200" u="none" dirty="0"/>
          </a:p>
        </p:txBody>
      </p:sp>
      <p:sp>
        <p:nvSpPr>
          <p:cNvPr id="225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211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240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1189428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09808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3348205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7102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08704" y="8921652"/>
            <a:ext cx="3066733" cy="46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3" tIns="47026" rIns="94053" bIns="47026" anchor="b"/>
          <a:lstStyle>
            <a:lvl1pPr defTabSz="917575" eaLnBrk="0" hangingPunct="0">
              <a:defRPr u="sng">
                <a:solidFill>
                  <a:schemeClr val="tx1"/>
                </a:solidFill>
                <a:latin typeface="Calibri" pitchFamily="34" charset="0"/>
                <a:ea typeface="ＭＳ Ｐゴシック" pitchFamily="34" charset="-128"/>
              </a:defRPr>
            </a:lvl1pPr>
            <a:lvl2pPr marL="742950" indent="-285750" defTabSz="917575" eaLnBrk="0" hangingPunct="0">
              <a:defRPr u="sng">
                <a:solidFill>
                  <a:schemeClr val="tx1"/>
                </a:solidFill>
                <a:latin typeface="Calibri" pitchFamily="34" charset="0"/>
                <a:ea typeface="ＭＳ Ｐゴシック" pitchFamily="34" charset="-128"/>
              </a:defRPr>
            </a:lvl2pPr>
            <a:lvl3pPr marL="1143000" indent="-228600" defTabSz="917575" eaLnBrk="0" hangingPunct="0">
              <a:defRPr u="sng">
                <a:solidFill>
                  <a:schemeClr val="tx1"/>
                </a:solidFill>
                <a:latin typeface="Calibri" pitchFamily="34" charset="0"/>
                <a:ea typeface="ＭＳ Ｐゴシック" pitchFamily="34" charset="-128"/>
              </a:defRPr>
            </a:lvl3pPr>
            <a:lvl4pPr marL="1600200" indent="-228600" defTabSz="917575" eaLnBrk="0" hangingPunct="0">
              <a:defRPr u="sng">
                <a:solidFill>
                  <a:schemeClr val="tx1"/>
                </a:solidFill>
                <a:latin typeface="Calibri" pitchFamily="34" charset="0"/>
                <a:ea typeface="ＭＳ Ｐゴシック" pitchFamily="34" charset="-128"/>
              </a:defRPr>
            </a:lvl4pPr>
            <a:lvl5pPr marL="2057400" indent="-228600" defTabSz="917575" eaLnBrk="0" hangingPunct="0">
              <a:defRPr u="sng">
                <a:solidFill>
                  <a:schemeClr val="tx1"/>
                </a:solidFill>
                <a:latin typeface="Calibri" pitchFamily="34" charset="0"/>
                <a:ea typeface="ＭＳ Ｐゴシック" pitchFamily="34" charset="-128"/>
              </a:defRPr>
            </a:lvl5pPr>
            <a:lvl6pPr marL="25146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029CEC57-F9A1-4863-8B11-3B0840FB5EF4}" type="slidenum">
              <a:rPr lang="en-US" sz="1200" u="none"/>
              <a:pPr algn="r" eaLnBrk="1" hangingPunct="1"/>
              <a:t>1</a:t>
            </a:fld>
            <a:endParaRPr lang="en-US" sz="1200" u="none" dirty="0"/>
          </a:p>
        </p:txBody>
      </p:sp>
      <p:sp>
        <p:nvSpPr>
          <p:cNvPr id="50179" name="Rectangle 2"/>
          <p:cNvSpPr>
            <a:spLocks noGrp="1" noRot="1" noChangeAspect="1" noChangeArrowheads="1" noTextEdit="1"/>
          </p:cNvSpPr>
          <p:nvPr>
            <p:ph type="sldImg"/>
          </p:nvPr>
        </p:nvSpPr>
        <p:spPr>
          <a:ln/>
        </p:spPr>
      </p:sp>
      <p:sp>
        <p:nvSpPr>
          <p:cNvPr id="50180" name="Notes Placeholder 4"/>
          <p:cNvSpPr>
            <a:spLocks noGrp="1"/>
          </p:cNvSpPr>
          <p:nvPr/>
        </p:nvSpPr>
        <p:spPr bwMode="auto">
          <a:xfrm>
            <a:off x="707708" y="4462430"/>
            <a:ext cx="5661660" cy="422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9" tIns="47012" rIns="94019" bIns="47012"/>
          <a:lstStyle/>
          <a:p>
            <a:pPr eaLnBrk="0" hangingPunct="0">
              <a:spcBef>
                <a:spcPct val="30000"/>
              </a:spcBef>
            </a:pPr>
            <a:endParaRPr lang="en-US" sz="1200" u="none" dirty="0"/>
          </a:p>
        </p:txBody>
      </p:sp>
    </p:spTree>
    <p:extLst>
      <p:ext uri="{BB962C8B-B14F-4D97-AF65-F5344CB8AC3E}">
        <p14:creationId xmlns:p14="http://schemas.microsoft.com/office/powerpoint/2010/main" val="2308219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1630170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75792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1419446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936459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2867334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2440864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2476007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398187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4" tIns="47032" rIns="94064" bIns="47032" anchor="b"/>
          <a:lstStyle>
            <a:lvl1pPr defTabSz="936625" eaLnBrk="0" hangingPunct="0">
              <a:defRPr u="sng">
                <a:solidFill>
                  <a:schemeClr val="tx1"/>
                </a:solidFill>
                <a:latin typeface="Calibri" pitchFamily="34" charset="0"/>
                <a:ea typeface="ＭＳ Ｐゴシック" pitchFamily="34" charset="-128"/>
              </a:defRPr>
            </a:lvl1pPr>
            <a:lvl2pPr marL="742950" indent="-285750" defTabSz="936625" eaLnBrk="0" hangingPunct="0">
              <a:defRPr u="sng">
                <a:solidFill>
                  <a:schemeClr val="tx1"/>
                </a:solidFill>
                <a:latin typeface="Calibri" pitchFamily="34" charset="0"/>
                <a:ea typeface="ＭＳ Ｐゴシック" pitchFamily="34" charset="-128"/>
              </a:defRPr>
            </a:lvl2pPr>
            <a:lvl3pPr marL="1143000" indent="-228600" defTabSz="936625" eaLnBrk="0" hangingPunct="0">
              <a:defRPr u="sng">
                <a:solidFill>
                  <a:schemeClr val="tx1"/>
                </a:solidFill>
                <a:latin typeface="Calibri" pitchFamily="34" charset="0"/>
                <a:ea typeface="ＭＳ Ｐゴシック" pitchFamily="34" charset="-128"/>
              </a:defRPr>
            </a:lvl3pPr>
            <a:lvl4pPr marL="1600200" indent="-228600" defTabSz="936625" eaLnBrk="0" hangingPunct="0">
              <a:defRPr u="sng">
                <a:solidFill>
                  <a:schemeClr val="tx1"/>
                </a:solidFill>
                <a:latin typeface="Calibri" pitchFamily="34" charset="0"/>
                <a:ea typeface="ＭＳ Ｐゴシック" pitchFamily="34" charset="-128"/>
              </a:defRPr>
            </a:lvl4pPr>
            <a:lvl5pPr marL="2057400" indent="-228600" defTabSz="936625" eaLnBrk="0" hangingPunct="0">
              <a:defRPr u="sng">
                <a:solidFill>
                  <a:schemeClr val="tx1"/>
                </a:solidFill>
                <a:latin typeface="Calibri" pitchFamily="34" charset="0"/>
                <a:ea typeface="ＭＳ Ｐゴシック" pitchFamily="34" charset="-128"/>
              </a:defRPr>
            </a:lvl5pPr>
            <a:lvl6pPr marL="25146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23E15266-BA35-465B-9622-7AAD3C64AF3D}" type="slidenum">
              <a:rPr lang="en-US" altLang="en-US" sz="1200" u="none"/>
              <a:pPr algn="r" eaLnBrk="1" hangingPunct="1"/>
              <a:t>27</a:t>
            </a:fld>
            <a:endParaRPr lang="en-US" altLang="en-US" sz="1200" u="none" dirty="0"/>
          </a:p>
        </p:txBody>
      </p:sp>
      <p:sp>
        <p:nvSpPr>
          <p:cNvPr id="2253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241727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271637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4" tIns="47032" rIns="94064" bIns="47032" anchor="b"/>
          <a:lstStyle>
            <a:lvl1pPr defTabSz="936625" eaLnBrk="0" hangingPunct="0">
              <a:defRPr u="sng">
                <a:solidFill>
                  <a:schemeClr val="tx1"/>
                </a:solidFill>
                <a:latin typeface="Calibri" pitchFamily="34" charset="0"/>
                <a:ea typeface="ＭＳ Ｐゴシック" pitchFamily="34" charset="-128"/>
              </a:defRPr>
            </a:lvl1pPr>
            <a:lvl2pPr marL="742950" indent="-285750" defTabSz="936625" eaLnBrk="0" hangingPunct="0">
              <a:defRPr u="sng">
                <a:solidFill>
                  <a:schemeClr val="tx1"/>
                </a:solidFill>
                <a:latin typeface="Calibri" pitchFamily="34" charset="0"/>
                <a:ea typeface="ＭＳ Ｐゴシック" pitchFamily="34" charset="-128"/>
              </a:defRPr>
            </a:lvl2pPr>
            <a:lvl3pPr marL="1143000" indent="-228600" defTabSz="936625" eaLnBrk="0" hangingPunct="0">
              <a:defRPr u="sng">
                <a:solidFill>
                  <a:schemeClr val="tx1"/>
                </a:solidFill>
                <a:latin typeface="Calibri" pitchFamily="34" charset="0"/>
                <a:ea typeface="ＭＳ Ｐゴシック" pitchFamily="34" charset="-128"/>
              </a:defRPr>
            </a:lvl3pPr>
            <a:lvl4pPr marL="1600200" indent="-228600" defTabSz="936625" eaLnBrk="0" hangingPunct="0">
              <a:defRPr u="sng">
                <a:solidFill>
                  <a:schemeClr val="tx1"/>
                </a:solidFill>
                <a:latin typeface="Calibri" pitchFamily="34" charset="0"/>
                <a:ea typeface="ＭＳ Ｐゴシック" pitchFamily="34" charset="-128"/>
              </a:defRPr>
            </a:lvl4pPr>
            <a:lvl5pPr marL="2057400" indent="-228600" defTabSz="936625" eaLnBrk="0" hangingPunct="0">
              <a:defRPr u="sng">
                <a:solidFill>
                  <a:schemeClr val="tx1"/>
                </a:solidFill>
                <a:latin typeface="Calibri" pitchFamily="34" charset="0"/>
                <a:ea typeface="ＭＳ Ｐゴシック" pitchFamily="34" charset="-128"/>
              </a:defRPr>
            </a:lvl5pPr>
            <a:lvl6pPr marL="25146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7A251F05-ABD8-44F0-9819-76E30BCE4D1C}" type="slidenum">
              <a:rPr lang="en-US" altLang="en-US" sz="1200" u="none"/>
              <a:pPr algn="r" eaLnBrk="1" hangingPunct="1"/>
              <a:t>2</a:t>
            </a:fld>
            <a:endParaRPr lang="en-US" altLang="en-US" sz="1200" u="none" dirty="0"/>
          </a:p>
        </p:txBody>
      </p:sp>
      <p:sp>
        <p:nvSpPr>
          <p:cNvPr id="1843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3198287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4008500" y="8921092"/>
            <a:ext cx="3067040" cy="47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5" tIns="47037" rIns="94075" bIns="47037" anchor="b"/>
          <a:lstStyle>
            <a:lvl1pPr defTabSz="963613" eaLnBrk="0" hangingPunct="0">
              <a:defRPr u="sng">
                <a:solidFill>
                  <a:schemeClr val="tx1"/>
                </a:solidFill>
                <a:latin typeface="Calibri" pitchFamily="34" charset="0"/>
                <a:ea typeface="MS PGothic" pitchFamily="34" charset="-128"/>
              </a:defRPr>
            </a:lvl1pPr>
            <a:lvl2pPr marL="742950" indent="-285750" defTabSz="963613" eaLnBrk="0" hangingPunct="0">
              <a:defRPr u="sng">
                <a:solidFill>
                  <a:schemeClr val="tx1"/>
                </a:solidFill>
                <a:latin typeface="Calibri" pitchFamily="34" charset="0"/>
                <a:ea typeface="MS PGothic" pitchFamily="34" charset="-128"/>
              </a:defRPr>
            </a:lvl2pPr>
            <a:lvl3pPr marL="1143000" indent="-228600" defTabSz="963613" eaLnBrk="0" hangingPunct="0">
              <a:defRPr u="sng">
                <a:solidFill>
                  <a:schemeClr val="tx1"/>
                </a:solidFill>
                <a:latin typeface="Calibri" pitchFamily="34" charset="0"/>
                <a:ea typeface="MS PGothic" pitchFamily="34" charset="-128"/>
              </a:defRPr>
            </a:lvl3pPr>
            <a:lvl4pPr marL="1600200" indent="-228600" defTabSz="963613" eaLnBrk="0" hangingPunct="0">
              <a:defRPr u="sng">
                <a:solidFill>
                  <a:schemeClr val="tx1"/>
                </a:solidFill>
                <a:latin typeface="Calibri" pitchFamily="34" charset="0"/>
                <a:ea typeface="MS PGothic" pitchFamily="34" charset="-128"/>
              </a:defRPr>
            </a:lvl4pPr>
            <a:lvl5pPr marL="2057400" indent="-228600" defTabSz="963613" eaLnBrk="0" hangingPunct="0">
              <a:defRPr u="sng">
                <a:solidFill>
                  <a:schemeClr val="tx1"/>
                </a:solidFill>
                <a:latin typeface="Calibri" pitchFamily="34" charset="0"/>
                <a:ea typeface="MS PGothic" pitchFamily="34" charset="-128"/>
              </a:defRPr>
            </a:lvl5pPr>
            <a:lvl6pPr marL="2514600" indent="-228600" defTabSz="963613"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defTabSz="963613"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defTabSz="963613"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defTabSz="963613" eaLnBrk="0" fontAlgn="base" hangingPunct="0">
              <a:spcBef>
                <a:spcPct val="0"/>
              </a:spcBef>
              <a:spcAft>
                <a:spcPct val="0"/>
              </a:spcAft>
              <a:defRPr u="sng">
                <a:solidFill>
                  <a:schemeClr val="tx1"/>
                </a:solidFill>
                <a:latin typeface="Calibri" pitchFamily="34" charset="0"/>
                <a:ea typeface="MS PGothic" pitchFamily="34" charset="-128"/>
              </a:defRPr>
            </a:lvl9pPr>
          </a:lstStyle>
          <a:p>
            <a:pPr algn="r" eaLnBrk="1" hangingPunct="1"/>
            <a:fld id="{2C6FCB57-04F5-4417-A90E-8A7DC652995F}" type="slidenum">
              <a:rPr lang="en-US" altLang="en-US" sz="1200"/>
              <a:pPr algn="r" eaLnBrk="1" hangingPunct="1"/>
              <a:t>29</a:t>
            </a:fld>
            <a:endParaRPr lang="en-US" altLang="en-US" sz="120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384302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08704" y="8921652"/>
            <a:ext cx="3066733" cy="46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3" tIns="47026" rIns="94053" bIns="47026" anchor="b"/>
          <a:lstStyle>
            <a:lvl1pPr defTabSz="917575" eaLnBrk="0" hangingPunct="0">
              <a:defRPr u="sng">
                <a:solidFill>
                  <a:schemeClr val="tx1"/>
                </a:solidFill>
                <a:latin typeface="Calibri" pitchFamily="34" charset="0"/>
                <a:ea typeface="ＭＳ Ｐゴシック" pitchFamily="34" charset="-128"/>
              </a:defRPr>
            </a:lvl1pPr>
            <a:lvl2pPr marL="742950" indent="-285750" defTabSz="917575" eaLnBrk="0" hangingPunct="0">
              <a:defRPr u="sng">
                <a:solidFill>
                  <a:schemeClr val="tx1"/>
                </a:solidFill>
                <a:latin typeface="Calibri" pitchFamily="34" charset="0"/>
                <a:ea typeface="ＭＳ Ｐゴシック" pitchFamily="34" charset="-128"/>
              </a:defRPr>
            </a:lvl2pPr>
            <a:lvl3pPr marL="1143000" indent="-228600" defTabSz="917575" eaLnBrk="0" hangingPunct="0">
              <a:defRPr u="sng">
                <a:solidFill>
                  <a:schemeClr val="tx1"/>
                </a:solidFill>
                <a:latin typeface="Calibri" pitchFamily="34" charset="0"/>
                <a:ea typeface="ＭＳ Ｐゴシック" pitchFamily="34" charset="-128"/>
              </a:defRPr>
            </a:lvl3pPr>
            <a:lvl4pPr marL="1600200" indent="-228600" defTabSz="917575" eaLnBrk="0" hangingPunct="0">
              <a:defRPr u="sng">
                <a:solidFill>
                  <a:schemeClr val="tx1"/>
                </a:solidFill>
                <a:latin typeface="Calibri" pitchFamily="34" charset="0"/>
                <a:ea typeface="ＭＳ Ｐゴシック" pitchFamily="34" charset="-128"/>
              </a:defRPr>
            </a:lvl4pPr>
            <a:lvl5pPr marL="2057400" indent="-228600" defTabSz="917575" eaLnBrk="0" hangingPunct="0">
              <a:defRPr u="sng">
                <a:solidFill>
                  <a:schemeClr val="tx1"/>
                </a:solidFill>
                <a:latin typeface="Calibri" pitchFamily="34" charset="0"/>
                <a:ea typeface="ＭＳ Ｐゴシック" pitchFamily="34" charset="-128"/>
              </a:defRPr>
            </a:lvl5pPr>
            <a:lvl6pPr marL="25146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029CEC57-F9A1-4863-8B11-3B0840FB5EF4}" type="slidenum">
              <a:rPr lang="en-US" sz="1200" u="none"/>
              <a:pPr algn="r" eaLnBrk="1" hangingPunct="1"/>
              <a:t>30</a:t>
            </a:fld>
            <a:endParaRPr lang="en-US" sz="1200" u="none" dirty="0"/>
          </a:p>
        </p:txBody>
      </p:sp>
      <p:sp>
        <p:nvSpPr>
          <p:cNvPr id="50179" name="Rectangle 2"/>
          <p:cNvSpPr>
            <a:spLocks noGrp="1" noRot="1" noChangeAspect="1" noChangeArrowheads="1" noTextEdit="1"/>
          </p:cNvSpPr>
          <p:nvPr>
            <p:ph type="sldImg"/>
          </p:nvPr>
        </p:nvSpPr>
        <p:spPr>
          <a:ln/>
        </p:spPr>
      </p:sp>
      <p:sp>
        <p:nvSpPr>
          <p:cNvPr id="50180" name="Notes Placeholder 4"/>
          <p:cNvSpPr>
            <a:spLocks noGrp="1"/>
          </p:cNvSpPr>
          <p:nvPr/>
        </p:nvSpPr>
        <p:spPr bwMode="auto">
          <a:xfrm>
            <a:off x="707708" y="4462430"/>
            <a:ext cx="5661660" cy="422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9" tIns="47012" rIns="94019" bIns="47012"/>
          <a:lstStyle/>
          <a:p>
            <a:pPr eaLnBrk="0" hangingPunct="0">
              <a:spcBef>
                <a:spcPct val="30000"/>
              </a:spcBef>
            </a:pPr>
            <a:endParaRPr lang="en-US" sz="1200" u="none" dirty="0"/>
          </a:p>
        </p:txBody>
      </p:sp>
    </p:spTree>
    <p:extLst>
      <p:ext uri="{BB962C8B-B14F-4D97-AF65-F5344CB8AC3E}">
        <p14:creationId xmlns:p14="http://schemas.microsoft.com/office/powerpoint/2010/main" val="784897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31</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2831048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32</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39576971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33</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2057120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34</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1115055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35</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3343790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36</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30508489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37</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42499010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56324"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EB765EF3-78DA-434F-A4E7-813C5B4FDA9D}" type="slidenum">
              <a:rPr lang="en-US" sz="1200" u="none"/>
              <a:pPr algn="r" defTabSz="936456"/>
              <a:t>38</a:t>
            </a:fld>
            <a:endParaRPr lang="en-US" sz="1200" u="none" dirty="0"/>
          </a:p>
        </p:txBody>
      </p:sp>
      <p:sp>
        <p:nvSpPr>
          <p:cNvPr id="2" name="Notes Placeholder 1"/>
          <p:cNvSpPr>
            <a:spLocks noGrp="1"/>
          </p:cNvSpPr>
          <p:nvPr>
            <p:ph type="body" idx="1"/>
          </p:nvPr>
        </p:nvSpPr>
        <p:spPr/>
        <p:txBody>
          <a:bodyPr/>
          <a:lstStyle/>
          <a:p>
            <a:r>
              <a:rPr lang="en-US" dirty="0" smtClean="0"/>
              <a:t>How to implement benchmarking to drive more business</a:t>
            </a:r>
          </a:p>
          <a:p>
            <a:r>
              <a:rPr lang="en-US" dirty="0" smtClean="0"/>
              <a:t>-focus conversation on….these are the things</a:t>
            </a:r>
            <a:r>
              <a:rPr lang="en-US" baseline="0" dirty="0" smtClean="0"/>
              <a:t> that drive your value, that you should be talking to clients about</a:t>
            </a:r>
            <a:endParaRPr lang="en-US" dirty="0"/>
          </a:p>
        </p:txBody>
      </p:sp>
    </p:spTree>
    <p:extLst>
      <p:ext uri="{BB962C8B-B14F-4D97-AF65-F5344CB8AC3E}">
        <p14:creationId xmlns:p14="http://schemas.microsoft.com/office/powerpoint/2010/main" val="281097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08438" y="892175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64" tIns="47032" rIns="94064" bIns="47032" anchor="b"/>
          <a:lstStyle>
            <a:lvl1pPr defTabSz="936625" eaLnBrk="0" hangingPunct="0">
              <a:defRPr u="sng">
                <a:solidFill>
                  <a:schemeClr val="tx1"/>
                </a:solidFill>
                <a:latin typeface="Calibri" pitchFamily="34" charset="0"/>
                <a:ea typeface="ＭＳ Ｐゴシック" pitchFamily="34" charset="-128"/>
              </a:defRPr>
            </a:lvl1pPr>
            <a:lvl2pPr marL="742950" indent="-285750" defTabSz="936625" eaLnBrk="0" hangingPunct="0">
              <a:defRPr u="sng">
                <a:solidFill>
                  <a:schemeClr val="tx1"/>
                </a:solidFill>
                <a:latin typeface="Calibri" pitchFamily="34" charset="0"/>
                <a:ea typeface="ＭＳ Ｐゴシック" pitchFamily="34" charset="-128"/>
              </a:defRPr>
            </a:lvl2pPr>
            <a:lvl3pPr marL="1143000" indent="-228600" defTabSz="936625" eaLnBrk="0" hangingPunct="0">
              <a:defRPr u="sng">
                <a:solidFill>
                  <a:schemeClr val="tx1"/>
                </a:solidFill>
                <a:latin typeface="Calibri" pitchFamily="34" charset="0"/>
                <a:ea typeface="ＭＳ Ｐゴシック" pitchFamily="34" charset="-128"/>
              </a:defRPr>
            </a:lvl3pPr>
            <a:lvl4pPr marL="1600200" indent="-228600" defTabSz="936625" eaLnBrk="0" hangingPunct="0">
              <a:defRPr u="sng">
                <a:solidFill>
                  <a:schemeClr val="tx1"/>
                </a:solidFill>
                <a:latin typeface="Calibri" pitchFamily="34" charset="0"/>
                <a:ea typeface="ＭＳ Ｐゴシック" pitchFamily="34" charset="-128"/>
              </a:defRPr>
            </a:lvl4pPr>
            <a:lvl5pPr marL="2057400" indent="-228600" defTabSz="936625" eaLnBrk="0" hangingPunct="0">
              <a:defRPr u="sng">
                <a:solidFill>
                  <a:schemeClr val="tx1"/>
                </a:solidFill>
                <a:latin typeface="Calibri" pitchFamily="34" charset="0"/>
                <a:ea typeface="ＭＳ Ｐゴシック" pitchFamily="34" charset="-128"/>
              </a:defRPr>
            </a:lvl5pPr>
            <a:lvl6pPr marL="25146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3662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7A251F05-ABD8-44F0-9819-76E30BCE4D1C}" type="slidenum">
              <a:rPr lang="en-US" altLang="en-US" sz="1200" u="none"/>
              <a:pPr algn="r" eaLnBrk="1" hangingPunct="1"/>
              <a:t>3</a:t>
            </a:fld>
            <a:endParaRPr lang="en-US" altLang="en-US" sz="1200" u="none" dirty="0"/>
          </a:p>
        </p:txBody>
      </p:sp>
      <p:sp>
        <p:nvSpPr>
          <p:cNvPr id="1843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586855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Notes Placeholder 4"/>
          <p:cNvSpPr>
            <a:spLocks noGrp="1"/>
          </p:cNvSpPr>
          <p:nvPr/>
        </p:nvSpPr>
        <p:spPr bwMode="auto">
          <a:xfrm>
            <a:off x="708014" y="4462099"/>
            <a:ext cx="5661047" cy="4229131"/>
          </a:xfrm>
          <a:prstGeom prst="rect">
            <a:avLst/>
          </a:prstGeom>
          <a:noFill/>
          <a:ln w="9525">
            <a:noFill/>
            <a:miter lim="800000"/>
            <a:headEnd/>
            <a:tailEnd/>
          </a:ln>
        </p:spPr>
        <p:txBody>
          <a:bodyPr lIns="94013" tIns="47009" rIns="94013" bIns="47009"/>
          <a:lstStyle/>
          <a:p>
            <a:pPr eaLnBrk="0" hangingPunct="0">
              <a:spcBef>
                <a:spcPct val="30000"/>
              </a:spcBef>
            </a:pPr>
            <a:endParaRPr lang="en-US" sz="1200" u="none" dirty="0"/>
          </a:p>
        </p:txBody>
      </p:sp>
      <p:sp>
        <p:nvSpPr>
          <p:cNvPr id="60420" name="Rectangle 7"/>
          <p:cNvSpPr txBox="1">
            <a:spLocks noGrp="1" noChangeArrowheads="1"/>
          </p:cNvSpPr>
          <p:nvPr/>
        </p:nvSpPr>
        <p:spPr bwMode="auto">
          <a:xfrm>
            <a:off x="4008501" y="8921093"/>
            <a:ext cx="3067040" cy="470593"/>
          </a:xfrm>
          <a:prstGeom prst="rect">
            <a:avLst/>
          </a:prstGeom>
          <a:noFill/>
          <a:ln w="9525">
            <a:noFill/>
            <a:miter lim="800000"/>
            <a:headEnd/>
            <a:tailEnd/>
          </a:ln>
        </p:spPr>
        <p:txBody>
          <a:bodyPr lIns="94046" tIns="47024" rIns="94046" bIns="47024" anchor="b"/>
          <a:lstStyle/>
          <a:p>
            <a:pPr algn="r" defTabSz="936456"/>
            <a:fld id="{108B0006-578E-4EDD-A86B-9D395F81311E}" type="slidenum">
              <a:rPr lang="en-US" sz="1200" u="none"/>
              <a:pPr algn="r" defTabSz="936456"/>
              <a:t>39</a:t>
            </a:fld>
            <a:endParaRPr lang="en-US" sz="1200" u="none" dirty="0"/>
          </a:p>
        </p:txBody>
      </p:sp>
      <p:sp>
        <p:nvSpPr>
          <p:cNvPr id="3" name="Notes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30917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40881206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1290329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973943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Having the right data is only the first part of this process.  You also have to use the right methodology, and that consists of three “m” words: metrics, math and meaning.</a:t>
            </a:r>
          </a:p>
          <a:p>
            <a:r>
              <a:rPr lang="en-US" altLang="en-US" dirty="0" smtClean="0"/>
              <a:t> </a:t>
            </a:r>
          </a:p>
          <a:p>
            <a:r>
              <a:rPr lang="en-US" altLang="en-US" dirty="0" smtClean="0"/>
              <a:t>First, the methodology has to make sure it includes all relevant metrics.  For example, our service measures</a:t>
            </a:r>
          </a:p>
          <a:p>
            <a:r>
              <a:rPr lang="en-US" altLang="en-US" dirty="0" smtClean="0"/>
              <a:t>- Total Plan Fees</a:t>
            </a:r>
          </a:p>
          <a:p>
            <a:r>
              <a:rPr lang="en-US" altLang="en-US" dirty="0" smtClean="0"/>
              <a:t>- Fees by Service Provider</a:t>
            </a:r>
          </a:p>
          <a:p>
            <a:pPr>
              <a:buFontTx/>
              <a:buChar char="-"/>
            </a:pPr>
            <a:r>
              <a:rPr lang="en-US" altLang="en-US" dirty="0" smtClean="0"/>
              <a:t>Fees by Investment Option</a:t>
            </a:r>
          </a:p>
          <a:p>
            <a:pPr>
              <a:buFontTx/>
              <a:buChar char="-"/>
            </a:pPr>
            <a:r>
              <a:rPr lang="en-US" altLang="en-US" dirty="0" smtClean="0"/>
              <a:t> Other important fees for things like Self-Directed Brokerage and Managed Account Programs</a:t>
            </a:r>
          </a:p>
        </p:txBody>
      </p:sp>
    </p:spTree>
    <p:extLst>
      <p:ext uri="{BB962C8B-B14F-4D97-AF65-F5344CB8AC3E}">
        <p14:creationId xmlns:p14="http://schemas.microsoft.com/office/powerpoint/2010/main" val="161877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1296914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008500" y="8919538"/>
            <a:ext cx="3067040" cy="472147"/>
          </a:xfrm>
          <a:prstGeom prst="rect">
            <a:avLst/>
          </a:prstGeom>
          <a:noFill/>
          <a:ln w="9525">
            <a:noFill/>
            <a:miter lim="800000"/>
            <a:headEnd/>
            <a:tailEnd/>
          </a:ln>
        </p:spPr>
        <p:txBody>
          <a:bodyPr lIns="93992" tIns="46999" rIns="93992" bIns="46999" anchor="b"/>
          <a:lstStyle/>
          <a:p>
            <a:pPr algn="r" defTabSz="937796"/>
            <a:fld id="{D7023CB7-0E2C-421C-B2AA-6F00089E4C73}" type="slidenum">
              <a:rPr lang="en-US" sz="1200" u="none"/>
              <a:pPr algn="r" defTabSz="937796"/>
              <a:t>45</a:t>
            </a:fld>
            <a:endParaRPr lang="en-US" sz="1200" u="none" dirty="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307275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243165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Tree>
    <p:extLst>
      <p:ext uri="{BB962C8B-B14F-4D97-AF65-F5344CB8AC3E}">
        <p14:creationId xmlns:p14="http://schemas.microsoft.com/office/powerpoint/2010/main" val="2102374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08500" y="8921092"/>
            <a:ext cx="3067040" cy="47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5" tIns="47037" rIns="94075" bIns="47037" anchor="b"/>
          <a:lstStyle>
            <a:lvl1pPr defTabSz="963613" eaLnBrk="0" hangingPunct="0">
              <a:defRPr u="sng">
                <a:solidFill>
                  <a:schemeClr val="tx1"/>
                </a:solidFill>
                <a:latin typeface="Calibri" pitchFamily="34" charset="0"/>
                <a:ea typeface="ＭＳ Ｐゴシック" pitchFamily="34" charset="-128"/>
              </a:defRPr>
            </a:lvl1pPr>
            <a:lvl2pPr marL="742950" indent="-285750" defTabSz="963613" eaLnBrk="0" hangingPunct="0">
              <a:defRPr u="sng">
                <a:solidFill>
                  <a:schemeClr val="tx1"/>
                </a:solidFill>
                <a:latin typeface="Calibri" pitchFamily="34" charset="0"/>
                <a:ea typeface="ＭＳ Ｐゴシック" pitchFamily="34" charset="-128"/>
              </a:defRPr>
            </a:lvl2pPr>
            <a:lvl3pPr marL="1143000" indent="-228600" defTabSz="963613" eaLnBrk="0" hangingPunct="0">
              <a:defRPr u="sng">
                <a:solidFill>
                  <a:schemeClr val="tx1"/>
                </a:solidFill>
                <a:latin typeface="Calibri" pitchFamily="34" charset="0"/>
                <a:ea typeface="ＭＳ Ｐゴシック" pitchFamily="34" charset="-128"/>
              </a:defRPr>
            </a:lvl3pPr>
            <a:lvl4pPr marL="1600200" indent="-228600" defTabSz="963613" eaLnBrk="0" hangingPunct="0">
              <a:defRPr u="sng">
                <a:solidFill>
                  <a:schemeClr val="tx1"/>
                </a:solidFill>
                <a:latin typeface="Calibri" pitchFamily="34" charset="0"/>
                <a:ea typeface="ＭＳ Ｐゴシック" pitchFamily="34" charset="-128"/>
              </a:defRPr>
            </a:lvl4pPr>
            <a:lvl5pPr marL="2057400" indent="-228600" defTabSz="963613" eaLnBrk="0" hangingPunct="0">
              <a:defRPr u="sng">
                <a:solidFill>
                  <a:schemeClr val="tx1"/>
                </a:solidFill>
                <a:latin typeface="Calibri" pitchFamily="34" charset="0"/>
                <a:ea typeface="ＭＳ Ｐゴシック" pitchFamily="34" charset="-128"/>
              </a:defRPr>
            </a:lvl5pPr>
            <a:lvl6pPr marL="25146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3A2FF3E3-94E4-4E62-9BE8-91DBA92CB669}" type="slidenum">
              <a:rPr lang="en-US" sz="1200" u="none"/>
              <a:pPr algn="r" eaLnBrk="1" hangingPunct="1"/>
              <a:t>6</a:t>
            </a:fld>
            <a:endParaRPr lang="en-US" sz="1200" u="none" dirty="0"/>
          </a:p>
        </p:txBody>
      </p:sp>
      <p:sp>
        <p:nvSpPr>
          <p:cNvPr id="68611" name="Rectangle 2"/>
          <p:cNvSpPr>
            <a:spLocks noGrp="1" noRot="1" noChangeAspect="1" noChangeArrowheads="1" noTextEdit="1"/>
          </p:cNvSpPr>
          <p:nvPr>
            <p:ph type="sldImg"/>
          </p:nvPr>
        </p:nvSpPr>
        <p:spPr>
          <a:ln/>
        </p:spPr>
      </p:sp>
      <p:sp>
        <p:nvSpPr>
          <p:cNvPr id="68612" name="Slide Number Placeholder 4"/>
          <p:cNvSpPr>
            <a:spLocks noGrp="1"/>
          </p:cNvSpPr>
          <p:nvPr>
            <p:ph type="sldNum" sz="quarter" idx="5"/>
          </p:nvPr>
        </p:nvSpPr>
        <p:spPr>
          <a:xfrm>
            <a:off x="4008500" y="8922645"/>
            <a:ext cx="3067040" cy="4690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26" tIns="44513" rIns="89026" bIns="44513"/>
          <a:lstStyle>
            <a:lvl1pPr defTabSz="938174" eaLnBrk="0" hangingPunct="0">
              <a:defRPr u="sng">
                <a:solidFill>
                  <a:schemeClr val="tx1"/>
                </a:solidFill>
                <a:latin typeface="Calibri" pitchFamily="34" charset="0"/>
                <a:ea typeface="ＭＳ Ｐゴシック" pitchFamily="34" charset="-128"/>
              </a:defRPr>
            </a:lvl1pPr>
            <a:lvl2pPr marL="723336" indent="-278206" defTabSz="938174" eaLnBrk="0" hangingPunct="0">
              <a:defRPr u="sng">
                <a:solidFill>
                  <a:schemeClr val="tx1"/>
                </a:solidFill>
                <a:latin typeface="Calibri" pitchFamily="34" charset="0"/>
                <a:ea typeface="ＭＳ Ｐゴシック" pitchFamily="34" charset="-128"/>
              </a:defRPr>
            </a:lvl2pPr>
            <a:lvl3pPr marL="1112825" indent="-222565" defTabSz="938174" eaLnBrk="0" hangingPunct="0">
              <a:defRPr u="sng">
                <a:solidFill>
                  <a:schemeClr val="tx1"/>
                </a:solidFill>
                <a:latin typeface="Calibri" pitchFamily="34" charset="0"/>
                <a:ea typeface="ＭＳ Ｐゴシック" pitchFamily="34" charset="-128"/>
              </a:defRPr>
            </a:lvl3pPr>
            <a:lvl4pPr marL="1557955" indent="-222565" defTabSz="938174" eaLnBrk="0" hangingPunct="0">
              <a:defRPr u="sng">
                <a:solidFill>
                  <a:schemeClr val="tx1"/>
                </a:solidFill>
                <a:latin typeface="Calibri" pitchFamily="34" charset="0"/>
                <a:ea typeface="ＭＳ Ｐゴシック" pitchFamily="34" charset="-128"/>
              </a:defRPr>
            </a:lvl4pPr>
            <a:lvl5pPr marL="2003085" indent="-222565" defTabSz="938174" eaLnBrk="0" hangingPunct="0">
              <a:defRPr u="sng">
                <a:solidFill>
                  <a:schemeClr val="tx1"/>
                </a:solidFill>
                <a:latin typeface="Calibri" pitchFamily="34" charset="0"/>
                <a:ea typeface="ＭＳ Ｐゴシック" pitchFamily="34" charset="-128"/>
              </a:defRPr>
            </a:lvl5pPr>
            <a:lvl6pPr marL="2448215"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89334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33847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78360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fld id="{735D9528-458B-4942-92C9-4AF44576920A}" type="slidenum">
              <a:rPr lang="en-US" u="none" smtClean="0"/>
              <a:pPr eaLnBrk="1" hangingPunct="1"/>
              <a:t>6</a:t>
            </a:fld>
            <a:endParaRPr lang="en-US" u="none" dirty="0" smtClean="0"/>
          </a:p>
        </p:txBody>
      </p:sp>
      <p:sp>
        <p:nvSpPr>
          <p:cNvPr id="68613" name="Notes Placeholder 5"/>
          <p:cNvSpPr>
            <a:spLocks noGrp="1"/>
          </p:cNvSpPr>
          <p:nvPr/>
        </p:nvSpPr>
        <p:spPr bwMode="auto">
          <a:xfrm>
            <a:off x="708015" y="4462099"/>
            <a:ext cx="5661046" cy="42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7" tIns="46986" rIns="93967" bIns="46986"/>
          <a:lstStyle/>
          <a:p>
            <a:pPr eaLnBrk="0" hangingPunct="0">
              <a:spcBef>
                <a:spcPct val="30000"/>
              </a:spcBef>
            </a:pPr>
            <a:endParaRPr lang="en-US" sz="1200" u="none" dirty="0"/>
          </a:p>
        </p:txBody>
      </p:sp>
    </p:spTree>
    <p:extLst>
      <p:ext uri="{BB962C8B-B14F-4D97-AF65-F5344CB8AC3E}">
        <p14:creationId xmlns:p14="http://schemas.microsoft.com/office/powerpoint/2010/main" val="2243371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008500" y="8921092"/>
            <a:ext cx="3067040" cy="47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5" tIns="47037" rIns="94075" bIns="47037" anchor="b"/>
          <a:lstStyle>
            <a:lvl1pPr defTabSz="963613" eaLnBrk="0" hangingPunct="0">
              <a:defRPr u="sng">
                <a:solidFill>
                  <a:schemeClr val="tx1"/>
                </a:solidFill>
                <a:latin typeface="Calibri" pitchFamily="34" charset="0"/>
                <a:ea typeface="ＭＳ Ｐゴシック" pitchFamily="34" charset="-128"/>
              </a:defRPr>
            </a:lvl1pPr>
            <a:lvl2pPr marL="742950" indent="-285750" defTabSz="963613" eaLnBrk="0" hangingPunct="0">
              <a:defRPr u="sng">
                <a:solidFill>
                  <a:schemeClr val="tx1"/>
                </a:solidFill>
                <a:latin typeface="Calibri" pitchFamily="34" charset="0"/>
                <a:ea typeface="ＭＳ Ｐゴシック" pitchFamily="34" charset="-128"/>
              </a:defRPr>
            </a:lvl2pPr>
            <a:lvl3pPr marL="1143000" indent="-228600" defTabSz="963613" eaLnBrk="0" hangingPunct="0">
              <a:defRPr u="sng">
                <a:solidFill>
                  <a:schemeClr val="tx1"/>
                </a:solidFill>
                <a:latin typeface="Calibri" pitchFamily="34" charset="0"/>
                <a:ea typeface="ＭＳ Ｐゴシック" pitchFamily="34" charset="-128"/>
              </a:defRPr>
            </a:lvl3pPr>
            <a:lvl4pPr marL="1600200" indent="-228600" defTabSz="963613" eaLnBrk="0" hangingPunct="0">
              <a:defRPr u="sng">
                <a:solidFill>
                  <a:schemeClr val="tx1"/>
                </a:solidFill>
                <a:latin typeface="Calibri" pitchFamily="34" charset="0"/>
                <a:ea typeface="ＭＳ Ｐゴシック" pitchFamily="34" charset="-128"/>
              </a:defRPr>
            </a:lvl4pPr>
            <a:lvl5pPr marL="2057400" indent="-228600" defTabSz="963613" eaLnBrk="0" hangingPunct="0">
              <a:defRPr u="sng">
                <a:solidFill>
                  <a:schemeClr val="tx1"/>
                </a:solidFill>
                <a:latin typeface="Calibri" pitchFamily="34" charset="0"/>
                <a:ea typeface="ＭＳ Ｐゴシック" pitchFamily="34" charset="-128"/>
              </a:defRPr>
            </a:lvl5pPr>
            <a:lvl6pPr marL="25146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63613"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3A2FF3E3-94E4-4E62-9BE8-91DBA92CB669}" type="slidenum">
              <a:rPr lang="en-US" sz="1200" u="none"/>
              <a:pPr algn="r" eaLnBrk="1" hangingPunct="1"/>
              <a:t>7</a:t>
            </a:fld>
            <a:endParaRPr lang="en-US" sz="1200" u="none" dirty="0"/>
          </a:p>
        </p:txBody>
      </p:sp>
      <p:sp>
        <p:nvSpPr>
          <p:cNvPr id="68611" name="Rectangle 2"/>
          <p:cNvSpPr>
            <a:spLocks noGrp="1" noRot="1" noChangeAspect="1" noChangeArrowheads="1" noTextEdit="1"/>
          </p:cNvSpPr>
          <p:nvPr>
            <p:ph type="sldImg"/>
          </p:nvPr>
        </p:nvSpPr>
        <p:spPr>
          <a:ln/>
        </p:spPr>
      </p:sp>
      <p:sp>
        <p:nvSpPr>
          <p:cNvPr id="68612" name="Slide Number Placeholder 4"/>
          <p:cNvSpPr>
            <a:spLocks noGrp="1"/>
          </p:cNvSpPr>
          <p:nvPr>
            <p:ph type="sldNum" sz="quarter" idx="5"/>
          </p:nvPr>
        </p:nvSpPr>
        <p:spPr>
          <a:xfrm>
            <a:off x="4008500" y="8922645"/>
            <a:ext cx="3067040" cy="4690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26" tIns="44513" rIns="89026" bIns="44513"/>
          <a:lstStyle>
            <a:lvl1pPr defTabSz="938174" eaLnBrk="0" hangingPunct="0">
              <a:defRPr u="sng">
                <a:solidFill>
                  <a:schemeClr val="tx1"/>
                </a:solidFill>
                <a:latin typeface="Calibri" pitchFamily="34" charset="0"/>
                <a:ea typeface="ＭＳ Ｐゴシック" pitchFamily="34" charset="-128"/>
              </a:defRPr>
            </a:lvl1pPr>
            <a:lvl2pPr marL="723336" indent="-278206" defTabSz="938174" eaLnBrk="0" hangingPunct="0">
              <a:defRPr u="sng">
                <a:solidFill>
                  <a:schemeClr val="tx1"/>
                </a:solidFill>
                <a:latin typeface="Calibri" pitchFamily="34" charset="0"/>
                <a:ea typeface="ＭＳ Ｐゴシック" pitchFamily="34" charset="-128"/>
              </a:defRPr>
            </a:lvl2pPr>
            <a:lvl3pPr marL="1112825" indent="-222565" defTabSz="938174" eaLnBrk="0" hangingPunct="0">
              <a:defRPr u="sng">
                <a:solidFill>
                  <a:schemeClr val="tx1"/>
                </a:solidFill>
                <a:latin typeface="Calibri" pitchFamily="34" charset="0"/>
                <a:ea typeface="ＭＳ Ｐゴシック" pitchFamily="34" charset="-128"/>
              </a:defRPr>
            </a:lvl3pPr>
            <a:lvl4pPr marL="1557955" indent="-222565" defTabSz="938174" eaLnBrk="0" hangingPunct="0">
              <a:defRPr u="sng">
                <a:solidFill>
                  <a:schemeClr val="tx1"/>
                </a:solidFill>
                <a:latin typeface="Calibri" pitchFamily="34" charset="0"/>
                <a:ea typeface="ＭＳ Ｐゴシック" pitchFamily="34" charset="-128"/>
              </a:defRPr>
            </a:lvl4pPr>
            <a:lvl5pPr marL="2003085" indent="-222565" defTabSz="938174" eaLnBrk="0" hangingPunct="0">
              <a:defRPr u="sng">
                <a:solidFill>
                  <a:schemeClr val="tx1"/>
                </a:solidFill>
                <a:latin typeface="Calibri" pitchFamily="34" charset="0"/>
                <a:ea typeface="ＭＳ Ｐゴシック" pitchFamily="34" charset="-128"/>
              </a:defRPr>
            </a:lvl5pPr>
            <a:lvl6pPr marL="2448215"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89334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33847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783604" indent="-222565" defTabSz="938174"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fld id="{735D9528-458B-4942-92C9-4AF44576920A}" type="slidenum">
              <a:rPr lang="en-US" u="none" smtClean="0"/>
              <a:pPr eaLnBrk="1" hangingPunct="1"/>
              <a:t>7</a:t>
            </a:fld>
            <a:endParaRPr lang="en-US" u="none" dirty="0" smtClean="0"/>
          </a:p>
        </p:txBody>
      </p:sp>
      <p:sp>
        <p:nvSpPr>
          <p:cNvPr id="68613" name="Notes Placeholder 5"/>
          <p:cNvSpPr>
            <a:spLocks noGrp="1"/>
          </p:cNvSpPr>
          <p:nvPr/>
        </p:nvSpPr>
        <p:spPr bwMode="auto">
          <a:xfrm>
            <a:off x="708015" y="4462099"/>
            <a:ext cx="5661046" cy="422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7" tIns="46986" rIns="93967" bIns="46986"/>
          <a:lstStyle/>
          <a:p>
            <a:pPr eaLnBrk="0" hangingPunct="0">
              <a:spcBef>
                <a:spcPct val="30000"/>
              </a:spcBef>
            </a:pPr>
            <a:endParaRPr lang="en-US" sz="1200" u="none" dirty="0"/>
          </a:p>
        </p:txBody>
      </p:sp>
    </p:spTree>
    <p:extLst>
      <p:ext uri="{BB962C8B-B14F-4D97-AF65-F5344CB8AC3E}">
        <p14:creationId xmlns:p14="http://schemas.microsoft.com/office/powerpoint/2010/main" val="395081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008704" y="8921652"/>
            <a:ext cx="3066733" cy="46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53" tIns="47026" rIns="94053" bIns="47026" anchor="b"/>
          <a:lstStyle>
            <a:lvl1pPr defTabSz="917575" eaLnBrk="0" hangingPunct="0">
              <a:defRPr u="sng">
                <a:solidFill>
                  <a:schemeClr val="tx1"/>
                </a:solidFill>
                <a:latin typeface="Calibri" pitchFamily="34" charset="0"/>
                <a:ea typeface="ＭＳ Ｐゴシック" pitchFamily="34" charset="-128"/>
              </a:defRPr>
            </a:lvl1pPr>
            <a:lvl2pPr marL="742950" indent="-285750" defTabSz="917575" eaLnBrk="0" hangingPunct="0">
              <a:defRPr u="sng">
                <a:solidFill>
                  <a:schemeClr val="tx1"/>
                </a:solidFill>
                <a:latin typeface="Calibri" pitchFamily="34" charset="0"/>
                <a:ea typeface="ＭＳ Ｐゴシック" pitchFamily="34" charset="-128"/>
              </a:defRPr>
            </a:lvl2pPr>
            <a:lvl3pPr marL="1143000" indent="-228600" defTabSz="917575" eaLnBrk="0" hangingPunct="0">
              <a:defRPr u="sng">
                <a:solidFill>
                  <a:schemeClr val="tx1"/>
                </a:solidFill>
                <a:latin typeface="Calibri" pitchFamily="34" charset="0"/>
                <a:ea typeface="ＭＳ Ｐゴシック" pitchFamily="34" charset="-128"/>
              </a:defRPr>
            </a:lvl3pPr>
            <a:lvl4pPr marL="1600200" indent="-228600" defTabSz="917575" eaLnBrk="0" hangingPunct="0">
              <a:defRPr u="sng">
                <a:solidFill>
                  <a:schemeClr val="tx1"/>
                </a:solidFill>
                <a:latin typeface="Calibri" pitchFamily="34" charset="0"/>
                <a:ea typeface="ＭＳ Ｐゴシック" pitchFamily="34" charset="-128"/>
              </a:defRPr>
            </a:lvl4pPr>
            <a:lvl5pPr marL="2057400" indent="-228600" defTabSz="917575" eaLnBrk="0" hangingPunct="0">
              <a:defRPr u="sng">
                <a:solidFill>
                  <a:schemeClr val="tx1"/>
                </a:solidFill>
                <a:latin typeface="Calibri" pitchFamily="34" charset="0"/>
                <a:ea typeface="ＭＳ Ｐゴシック" pitchFamily="34" charset="-128"/>
              </a:defRPr>
            </a:lvl5pPr>
            <a:lvl6pPr marL="25146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defTabSz="917575"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algn="r" eaLnBrk="1" hangingPunct="1"/>
            <a:fld id="{029CEC57-F9A1-4863-8B11-3B0840FB5EF4}" type="slidenum">
              <a:rPr lang="en-US" sz="1200" u="none"/>
              <a:pPr algn="r" eaLnBrk="1" hangingPunct="1"/>
              <a:t>8</a:t>
            </a:fld>
            <a:endParaRPr lang="en-US" sz="1200" u="none" dirty="0"/>
          </a:p>
        </p:txBody>
      </p:sp>
      <p:sp>
        <p:nvSpPr>
          <p:cNvPr id="50179" name="Rectangle 2"/>
          <p:cNvSpPr>
            <a:spLocks noGrp="1" noRot="1" noChangeAspect="1" noChangeArrowheads="1" noTextEdit="1"/>
          </p:cNvSpPr>
          <p:nvPr>
            <p:ph type="sldImg"/>
          </p:nvPr>
        </p:nvSpPr>
        <p:spPr>
          <a:ln/>
        </p:spPr>
      </p:sp>
      <p:sp>
        <p:nvSpPr>
          <p:cNvPr id="50180" name="Notes Placeholder 4"/>
          <p:cNvSpPr>
            <a:spLocks noGrp="1"/>
          </p:cNvSpPr>
          <p:nvPr/>
        </p:nvSpPr>
        <p:spPr bwMode="auto">
          <a:xfrm>
            <a:off x="707708" y="4462430"/>
            <a:ext cx="5661660" cy="422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19" tIns="47012" rIns="94019" bIns="47012"/>
          <a:lstStyle/>
          <a:p>
            <a:pPr eaLnBrk="0" hangingPunct="0">
              <a:spcBef>
                <a:spcPct val="30000"/>
              </a:spcBef>
            </a:pPr>
            <a:endParaRPr lang="en-US" sz="1200" u="none" dirty="0"/>
          </a:p>
        </p:txBody>
      </p:sp>
    </p:spTree>
    <p:extLst>
      <p:ext uri="{BB962C8B-B14F-4D97-AF65-F5344CB8AC3E}">
        <p14:creationId xmlns:p14="http://schemas.microsoft.com/office/powerpoint/2010/main" val="608420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0273549-F73C-4FE2-8888-D4BC74AC4F3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33388"/>
            <a:ext cx="2076450" cy="5205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33388"/>
            <a:ext cx="6076950" cy="5205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BD369B1-AA08-4486-A27C-691ED94A84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433388"/>
            <a:ext cx="8305800" cy="5205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AE3CB31-4129-4E3E-B2DE-073DBE5C466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9800" y="433388"/>
            <a:ext cx="7747000" cy="531812"/>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381000" y="1108075"/>
            <a:ext cx="8229600" cy="4530725"/>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07B1A978-A6E7-47B1-AFDC-C65C1648FBF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4102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41497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087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456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51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22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0EF4B1-0684-4B1A-B53C-3B71276AF0D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85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472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427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5132E3D-98DC-C445-B322-04109820551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768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5148A76-AED0-473A-978E-222905012C4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0807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10807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4C44429-3249-4874-8D77-1E706DCE4A8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C5D1F6C-4449-4FC0-9BC3-A300147E0CC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A093ACA-4F0E-4775-9249-4CAE5B444C4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D1CB02F-8AD7-4DB6-A1A1-DF7FDB3F884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505F6E7-4F9A-4F8C-A541-1B4E221114B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FE8215F-3350-4907-9DB6-2AEFC0663E9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68300" y="293688"/>
            <a:ext cx="7747000" cy="531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81000" y="11080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Text Box 5"/>
          <p:cNvSpPr txBox="1">
            <a:spLocks noChangeArrowheads="1"/>
          </p:cNvSpPr>
          <p:nvPr userDrawn="1"/>
        </p:nvSpPr>
        <p:spPr bwMode="auto">
          <a:xfrm>
            <a:off x="412750" y="6362700"/>
            <a:ext cx="3063875" cy="355600"/>
          </a:xfrm>
          <a:prstGeom prst="rect">
            <a:avLst/>
          </a:prstGeom>
          <a:noFill/>
          <a:ln w="9525" algn="in">
            <a:noFill/>
            <a:miter lim="800000"/>
            <a:headEnd/>
            <a:tailEnd/>
          </a:ln>
        </p:spPr>
        <p:txBody>
          <a:bodyPr lIns="36576" tIns="36576" rIns="36576" bIns="36576"/>
          <a:lstStyle/>
          <a:p>
            <a:pPr>
              <a:defRPr/>
            </a:pPr>
            <a:r>
              <a:rPr lang="en-US" sz="1000" u="none" dirty="0">
                <a:solidFill>
                  <a:srgbClr val="7C6A55"/>
                </a:solidFill>
              </a:rPr>
              <a:t>Copyright</a:t>
            </a:r>
            <a:r>
              <a:rPr lang="en-US" sz="1000" u="none" noProof="1">
                <a:solidFill>
                  <a:srgbClr val="7C6A55"/>
                </a:solidFill>
              </a:rPr>
              <a:t>©</a:t>
            </a:r>
            <a:r>
              <a:rPr lang="en-US" sz="1000" u="none" dirty="0">
                <a:solidFill>
                  <a:srgbClr val="7C6A55"/>
                </a:solidFill>
              </a:rPr>
              <a:t> Fiduciary Benchmarks</a:t>
            </a:r>
            <a:br>
              <a:rPr lang="en-US" sz="1000" u="none" dirty="0">
                <a:solidFill>
                  <a:srgbClr val="7C6A55"/>
                </a:solidFill>
              </a:rPr>
            </a:br>
            <a:r>
              <a:rPr lang="en-US" sz="1000" u="none" dirty="0">
                <a:solidFill>
                  <a:srgbClr val="7C6A55"/>
                </a:solidFill>
              </a:rPr>
              <a:t>All Rights Reserved</a:t>
            </a:r>
            <a:endParaRPr lang="en-US" sz="1000" dirty="0">
              <a:solidFill>
                <a:srgbClr val="7C6A55"/>
              </a:solidFill>
            </a:endParaRPr>
          </a:p>
        </p:txBody>
      </p:sp>
      <p:sp>
        <p:nvSpPr>
          <p:cNvPr id="267270" name="Rectangle 6"/>
          <p:cNvSpPr>
            <a:spLocks noGrp="1" noChangeArrowheads="1"/>
          </p:cNvSpPr>
          <p:nvPr>
            <p:ph type="sldNum" sz="quarter" idx="4"/>
          </p:nvPr>
        </p:nvSpPr>
        <p:spPr bwMode="auto">
          <a:xfrm>
            <a:off x="7343775" y="6464300"/>
            <a:ext cx="1343025" cy="298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solidFill>
                  <a:srgbClr val="7C6A55"/>
                </a:solidFill>
                <a:latin typeface="Calibri" pitchFamily="-112" charset="0"/>
                <a:ea typeface="ＭＳ Ｐゴシック" pitchFamily="-112" charset="-128"/>
              </a:defRPr>
            </a:lvl1pPr>
          </a:lstStyle>
          <a:p>
            <a:pPr>
              <a:defRPr/>
            </a:pPr>
            <a:fld id="{95FCB0E3-447C-40F9-AB67-4D855590F39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115" r:id="rId1"/>
    <p:sldLayoutId id="2147486103" r:id="rId2"/>
    <p:sldLayoutId id="2147486104" r:id="rId3"/>
    <p:sldLayoutId id="2147486105" r:id="rId4"/>
    <p:sldLayoutId id="2147486106" r:id="rId5"/>
    <p:sldLayoutId id="2147486107" r:id="rId6"/>
    <p:sldLayoutId id="2147486108" r:id="rId7"/>
    <p:sldLayoutId id="2147486109" r:id="rId8"/>
    <p:sldLayoutId id="2147486110" r:id="rId9"/>
    <p:sldLayoutId id="2147486111" r:id="rId10"/>
    <p:sldLayoutId id="2147486112" r:id="rId11"/>
    <p:sldLayoutId id="2147486113" r:id="rId12"/>
    <p:sldLayoutId id="2147486114"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rgbClr val="7C6A55"/>
          </a:solidFill>
          <a:latin typeface="+mj-lt"/>
          <a:ea typeface="ＭＳ Ｐゴシック" pitchFamily="-112" charset="-128"/>
          <a:cs typeface="+mj-cs"/>
        </a:defRPr>
      </a:lvl1pPr>
      <a:lvl2pPr algn="l" rtl="0" eaLnBrk="0" fontAlgn="base" hangingPunct="0">
        <a:spcBef>
          <a:spcPct val="0"/>
        </a:spcBef>
        <a:spcAft>
          <a:spcPct val="0"/>
        </a:spcAft>
        <a:defRPr sz="2800" b="1">
          <a:solidFill>
            <a:srgbClr val="7C6A55"/>
          </a:solidFill>
          <a:latin typeface="Calibri" pitchFamily="34" charset="0"/>
          <a:ea typeface="ＭＳ Ｐゴシック" pitchFamily="-112" charset="-128"/>
        </a:defRPr>
      </a:lvl2pPr>
      <a:lvl3pPr algn="l" rtl="0" eaLnBrk="0" fontAlgn="base" hangingPunct="0">
        <a:spcBef>
          <a:spcPct val="0"/>
        </a:spcBef>
        <a:spcAft>
          <a:spcPct val="0"/>
        </a:spcAft>
        <a:defRPr sz="2800" b="1">
          <a:solidFill>
            <a:srgbClr val="7C6A55"/>
          </a:solidFill>
          <a:latin typeface="Calibri" pitchFamily="34" charset="0"/>
          <a:ea typeface="ＭＳ Ｐゴシック" pitchFamily="-112" charset="-128"/>
        </a:defRPr>
      </a:lvl3pPr>
      <a:lvl4pPr algn="l" rtl="0" eaLnBrk="0" fontAlgn="base" hangingPunct="0">
        <a:spcBef>
          <a:spcPct val="0"/>
        </a:spcBef>
        <a:spcAft>
          <a:spcPct val="0"/>
        </a:spcAft>
        <a:defRPr sz="2800" b="1">
          <a:solidFill>
            <a:srgbClr val="7C6A55"/>
          </a:solidFill>
          <a:latin typeface="Calibri" pitchFamily="34" charset="0"/>
          <a:ea typeface="ＭＳ Ｐゴシック" pitchFamily="-112" charset="-128"/>
        </a:defRPr>
      </a:lvl4pPr>
      <a:lvl5pPr algn="l" rtl="0" eaLnBrk="0" fontAlgn="base" hangingPunct="0">
        <a:spcBef>
          <a:spcPct val="0"/>
        </a:spcBef>
        <a:spcAft>
          <a:spcPct val="0"/>
        </a:spcAft>
        <a:defRPr sz="2800" b="1">
          <a:solidFill>
            <a:srgbClr val="7C6A55"/>
          </a:solidFill>
          <a:latin typeface="Calibri" pitchFamily="34" charset="0"/>
          <a:ea typeface="ＭＳ Ｐゴシック" pitchFamily="-112" charset="-128"/>
        </a:defRPr>
      </a:lvl5pPr>
      <a:lvl6pPr marL="457200" algn="l" rtl="0" fontAlgn="base">
        <a:spcBef>
          <a:spcPct val="0"/>
        </a:spcBef>
        <a:spcAft>
          <a:spcPct val="0"/>
        </a:spcAft>
        <a:defRPr sz="2800" b="1">
          <a:solidFill>
            <a:srgbClr val="7C6A55"/>
          </a:solidFill>
          <a:latin typeface="Calibri" pitchFamily="34" charset="0"/>
        </a:defRPr>
      </a:lvl6pPr>
      <a:lvl7pPr marL="914400" algn="l" rtl="0" fontAlgn="base">
        <a:spcBef>
          <a:spcPct val="0"/>
        </a:spcBef>
        <a:spcAft>
          <a:spcPct val="0"/>
        </a:spcAft>
        <a:defRPr sz="2800" b="1">
          <a:solidFill>
            <a:srgbClr val="7C6A55"/>
          </a:solidFill>
          <a:latin typeface="Calibri" pitchFamily="34" charset="0"/>
        </a:defRPr>
      </a:lvl7pPr>
      <a:lvl8pPr marL="1371600" algn="l" rtl="0" fontAlgn="base">
        <a:spcBef>
          <a:spcPct val="0"/>
        </a:spcBef>
        <a:spcAft>
          <a:spcPct val="0"/>
        </a:spcAft>
        <a:defRPr sz="2800" b="1">
          <a:solidFill>
            <a:srgbClr val="7C6A55"/>
          </a:solidFill>
          <a:latin typeface="Calibri" pitchFamily="34" charset="0"/>
        </a:defRPr>
      </a:lvl8pPr>
      <a:lvl9pPr marL="1828800" algn="l" rtl="0" fontAlgn="base">
        <a:spcBef>
          <a:spcPct val="0"/>
        </a:spcBef>
        <a:spcAft>
          <a:spcPct val="0"/>
        </a:spcAft>
        <a:defRPr sz="2800" b="1">
          <a:solidFill>
            <a:srgbClr val="7C6A55"/>
          </a:solidFill>
          <a:latin typeface="Calibri" pitchFamily="34" charset="0"/>
        </a:defRPr>
      </a:lvl9pPr>
    </p:titleStyle>
    <p:bodyStyle>
      <a:lvl1pPr marL="342900" indent="-342900" algn="l" rtl="0" eaLnBrk="0" fontAlgn="base" hangingPunct="0">
        <a:spcBef>
          <a:spcPct val="20000"/>
        </a:spcBef>
        <a:spcAft>
          <a:spcPct val="0"/>
        </a:spcAft>
        <a:buClr>
          <a:srgbClr val="9FA617"/>
        </a:buClr>
        <a:buSzPct val="80000"/>
        <a:buFont typeface="Wingdings" pitchFamily="2" charset="2"/>
        <a:buChar char="n"/>
        <a:defRPr sz="2600">
          <a:solidFill>
            <a:schemeClr val="tx1"/>
          </a:solidFill>
          <a:latin typeface="+mn-lt"/>
          <a:ea typeface="ＭＳ Ｐゴシック" pitchFamily="-112" charset="-128"/>
          <a:cs typeface="+mn-cs"/>
        </a:defRPr>
      </a:lvl1pPr>
      <a:lvl2pPr marL="669925" indent="-325438" algn="l" rtl="0" eaLnBrk="0" fontAlgn="base" hangingPunct="0">
        <a:spcBef>
          <a:spcPct val="20000"/>
        </a:spcBef>
        <a:spcAft>
          <a:spcPct val="0"/>
        </a:spcAft>
        <a:buClr>
          <a:srgbClr val="D59F0F"/>
        </a:buClr>
        <a:buSzPct val="80000"/>
        <a:buFont typeface="Wingdings" pitchFamily="2" charset="2"/>
        <a:buChar char="n"/>
        <a:defRPr sz="2400">
          <a:solidFill>
            <a:schemeClr val="tx1"/>
          </a:solidFill>
          <a:latin typeface="+mn-lt"/>
          <a:ea typeface="ＭＳ Ｐゴシック" pitchFamily="-112" charset="-128"/>
        </a:defRPr>
      </a:lvl2pPr>
      <a:lvl3pPr marL="1022350" indent="-350838" algn="l" rtl="0" eaLnBrk="0" fontAlgn="base" hangingPunct="0">
        <a:spcBef>
          <a:spcPct val="20000"/>
        </a:spcBef>
        <a:spcAft>
          <a:spcPct val="0"/>
        </a:spcAft>
        <a:buClr>
          <a:srgbClr val="009FC2"/>
        </a:buClr>
        <a:buSzPct val="80000"/>
        <a:buFont typeface="Wingdings" pitchFamily="2" charset="2"/>
        <a:buChar char="n"/>
        <a:defRPr sz="2000">
          <a:solidFill>
            <a:schemeClr val="tx1"/>
          </a:solidFill>
          <a:latin typeface="+mn-lt"/>
          <a:ea typeface="ＭＳ Ｐゴシック" pitchFamily="-112" charset="-128"/>
        </a:defRPr>
      </a:lvl3pPr>
      <a:lvl4pPr marL="1339850" indent="-315913" algn="l" rtl="0" eaLnBrk="0" fontAlgn="base" hangingPunct="0">
        <a:spcBef>
          <a:spcPct val="20000"/>
        </a:spcBef>
        <a:spcAft>
          <a:spcPct val="0"/>
        </a:spcAft>
        <a:buClr>
          <a:srgbClr val="CE7019"/>
        </a:buClr>
        <a:buSzPct val="80000"/>
        <a:buFont typeface="Wingdings" pitchFamily="2" charset="2"/>
        <a:buChar char="n"/>
        <a:defRPr sz="2000">
          <a:solidFill>
            <a:schemeClr val="tx1"/>
          </a:solidFill>
          <a:latin typeface="+mn-lt"/>
          <a:ea typeface="ＭＳ Ｐゴシック" pitchFamily="-112" charset="-128"/>
        </a:defRPr>
      </a:lvl4pPr>
      <a:lvl5pPr marL="1681163" indent="-339725" algn="l" rtl="0" eaLnBrk="0" fontAlgn="base" hangingPunct="0">
        <a:spcBef>
          <a:spcPct val="20000"/>
        </a:spcBef>
        <a:spcAft>
          <a:spcPct val="0"/>
        </a:spcAft>
        <a:buClr>
          <a:srgbClr val="7C6A55"/>
        </a:buClr>
        <a:buSzPct val="80000"/>
        <a:buFont typeface="Wingdings" pitchFamily="2" charset="2"/>
        <a:buChar char="n"/>
        <a:defRPr sz="1600">
          <a:solidFill>
            <a:schemeClr val="tx1"/>
          </a:solidFill>
          <a:latin typeface="+mn-lt"/>
          <a:ea typeface="ＭＳ Ｐゴシック" pitchFamily="-112" charset="-128"/>
        </a:defRPr>
      </a:lvl5pPr>
      <a:lvl6pPr marL="2138363" indent="-339725" algn="l" rtl="0" fontAlgn="base">
        <a:spcBef>
          <a:spcPct val="20000"/>
        </a:spcBef>
        <a:spcAft>
          <a:spcPct val="0"/>
        </a:spcAft>
        <a:buClr>
          <a:srgbClr val="7C6A55"/>
        </a:buClr>
        <a:buSzPct val="80000"/>
        <a:buFont typeface="Wingdings" pitchFamily="2" charset="2"/>
        <a:buChar char="n"/>
        <a:defRPr sz="1600">
          <a:solidFill>
            <a:schemeClr val="tx1"/>
          </a:solidFill>
          <a:latin typeface="+mn-lt"/>
        </a:defRPr>
      </a:lvl6pPr>
      <a:lvl7pPr marL="2595563" indent="-339725" algn="l" rtl="0" fontAlgn="base">
        <a:spcBef>
          <a:spcPct val="20000"/>
        </a:spcBef>
        <a:spcAft>
          <a:spcPct val="0"/>
        </a:spcAft>
        <a:buClr>
          <a:srgbClr val="7C6A55"/>
        </a:buClr>
        <a:buSzPct val="80000"/>
        <a:buFont typeface="Wingdings" pitchFamily="2" charset="2"/>
        <a:buChar char="n"/>
        <a:defRPr sz="1600">
          <a:solidFill>
            <a:schemeClr val="tx1"/>
          </a:solidFill>
          <a:latin typeface="+mn-lt"/>
        </a:defRPr>
      </a:lvl7pPr>
      <a:lvl8pPr marL="3052763" indent="-339725" algn="l" rtl="0" fontAlgn="base">
        <a:spcBef>
          <a:spcPct val="20000"/>
        </a:spcBef>
        <a:spcAft>
          <a:spcPct val="0"/>
        </a:spcAft>
        <a:buClr>
          <a:srgbClr val="7C6A55"/>
        </a:buClr>
        <a:buSzPct val="80000"/>
        <a:buFont typeface="Wingdings" pitchFamily="2" charset="2"/>
        <a:buChar char="n"/>
        <a:defRPr sz="1600">
          <a:solidFill>
            <a:schemeClr val="tx1"/>
          </a:solidFill>
          <a:latin typeface="+mn-lt"/>
        </a:defRPr>
      </a:lvl8pPr>
      <a:lvl9pPr marL="3509963" indent="-339725" algn="l" rtl="0" fontAlgn="base">
        <a:spcBef>
          <a:spcPct val="20000"/>
        </a:spcBef>
        <a:spcAft>
          <a:spcPct val="0"/>
        </a:spcAft>
        <a:buClr>
          <a:srgbClr val="7C6A55"/>
        </a:buClr>
        <a:buSzPct val="8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endParaRPr lang="en-US" u="none"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u="none"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5132E3D-98DC-C445-B322-041098205518}" type="slidenum">
              <a:rPr lang="en-US" u="none" smtClean="0">
                <a:solidFill>
                  <a:prstClr val="black">
                    <a:tint val="75000"/>
                  </a:prstClr>
                </a:solidFill>
                <a:latin typeface="Calibri"/>
              </a:rPr>
              <a:pPr defTabSz="457200" fontAlgn="auto">
                <a:spcBef>
                  <a:spcPts val="0"/>
                </a:spcBef>
                <a:spcAft>
                  <a:spcPts val="0"/>
                </a:spcAft>
              </a:pPr>
              <a:t>‹#›</a:t>
            </a:fld>
            <a:endParaRPr lang="en-US" u="none" dirty="0">
              <a:solidFill>
                <a:prstClr val="black">
                  <a:tint val="75000"/>
                </a:prstClr>
              </a:solidFill>
              <a:latin typeface="Calibri"/>
            </a:endParaRPr>
          </a:p>
        </p:txBody>
      </p:sp>
    </p:spTree>
    <p:extLst>
      <p:ext uri="{BB962C8B-B14F-4D97-AF65-F5344CB8AC3E}">
        <p14:creationId xmlns:p14="http://schemas.microsoft.com/office/powerpoint/2010/main" val="2260461141"/>
      </p:ext>
    </p:extLst>
  </p:cSld>
  <p:clrMap bg1="lt1" tx1="dk1" bg2="lt2" tx2="dk2" accent1="accent1" accent2="accent2" accent3="accent3" accent4="accent4" accent5="accent5" accent6="accent6" hlink="hlink" folHlink="folHlink"/>
  <p:sldLayoutIdLst>
    <p:sldLayoutId id="2147486131" r:id="rId1"/>
    <p:sldLayoutId id="2147486132" r:id="rId2"/>
    <p:sldLayoutId id="2147486133" r:id="rId3"/>
    <p:sldLayoutId id="2147486134" r:id="rId4"/>
    <p:sldLayoutId id="2147486135" r:id="rId5"/>
    <p:sldLayoutId id="2147486136" r:id="rId6"/>
    <p:sldLayoutId id="2147486137" r:id="rId7"/>
    <p:sldLayoutId id="2147486138" r:id="rId8"/>
    <p:sldLayoutId id="2147486139" r:id="rId9"/>
    <p:sldLayoutId id="2147486140" r:id="rId10"/>
    <p:sldLayoutId id="214748614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a:xfrm>
            <a:off x="287676" y="1769853"/>
            <a:ext cx="8535649" cy="1252127"/>
          </a:xfrm>
          <a:solidFill>
            <a:srgbClr val="FFFFFF"/>
          </a:solidFill>
        </p:spPr>
        <p:txBody>
          <a:bodyPr/>
          <a:lstStyle/>
          <a:p>
            <a:r>
              <a:rPr lang="en-US" dirty="0">
                <a:solidFill>
                  <a:srgbClr val="0070C0"/>
                </a:solidFill>
              </a:rPr>
              <a:t>Benchmarking </a:t>
            </a:r>
            <a:r>
              <a:rPr lang="en-US" dirty="0" smtClean="0">
                <a:solidFill>
                  <a:srgbClr val="0070C0"/>
                </a:solidFill>
              </a:rPr>
              <a:t>v2.0:</a:t>
            </a:r>
            <a:br>
              <a:rPr lang="en-US" dirty="0" smtClean="0">
                <a:solidFill>
                  <a:srgbClr val="0070C0"/>
                </a:solidFill>
              </a:rPr>
            </a:br>
            <a:r>
              <a:rPr lang="en-US" dirty="0" smtClean="0">
                <a:solidFill>
                  <a:srgbClr val="0070C0"/>
                </a:solidFill>
              </a:rPr>
              <a:t>Improved </a:t>
            </a:r>
            <a:r>
              <a:rPr lang="en-US" dirty="0">
                <a:solidFill>
                  <a:srgbClr val="0070C0"/>
                </a:solidFill>
              </a:rPr>
              <a:t>Outcomes for </a:t>
            </a:r>
            <a:r>
              <a:rPr lang="en-US" dirty="0" smtClean="0">
                <a:solidFill>
                  <a:srgbClr val="0070C0"/>
                </a:solidFill>
              </a:rPr>
              <a:t>Plan Sponsors and Participants</a:t>
            </a:r>
            <a:endParaRPr lang="en-US" sz="1600" i="1" dirty="0" smtClean="0"/>
          </a:p>
        </p:txBody>
      </p:sp>
      <p:sp>
        <p:nvSpPr>
          <p:cNvPr id="4099" name="Text Box 7"/>
          <p:cNvSpPr txBox="1">
            <a:spLocks noChangeArrowheads="1"/>
          </p:cNvSpPr>
          <p:nvPr/>
        </p:nvSpPr>
        <p:spPr bwMode="auto">
          <a:xfrm>
            <a:off x="542289" y="5593031"/>
            <a:ext cx="3657600" cy="723275"/>
          </a:xfrm>
          <a:prstGeom prst="rect">
            <a:avLst/>
          </a:prstGeom>
          <a:noFill/>
          <a:ln w="9525">
            <a:noFill/>
            <a:miter lim="800000"/>
            <a:headEnd/>
            <a:tailEnd/>
          </a:ln>
        </p:spPr>
        <p:txBody>
          <a:bodyPr>
            <a:spAutoFit/>
          </a:bodyPr>
          <a:lstStyle/>
          <a:p>
            <a:pPr>
              <a:spcBef>
                <a:spcPts val="600"/>
              </a:spcBef>
            </a:pPr>
            <a:r>
              <a:rPr lang="en-US" b="1" u="none" dirty="0" smtClean="0"/>
              <a:t>Tom </a:t>
            </a:r>
            <a:r>
              <a:rPr lang="en-US" b="1" u="none" dirty="0"/>
              <a:t>Kmak, CEO </a:t>
            </a:r>
            <a:endParaRPr lang="en-US" b="1" u="none" dirty="0" smtClean="0"/>
          </a:p>
          <a:p>
            <a:pPr>
              <a:spcBef>
                <a:spcPts val="600"/>
              </a:spcBef>
            </a:pPr>
            <a:r>
              <a:rPr lang="en-US" b="1" u="none" dirty="0" smtClean="0"/>
              <a:t>Fiduciary </a:t>
            </a:r>
            <a:r>
              <a:rPr lang="en-US" b="1" u="none" dirty="0"/>
              <a:t>Benchmarks</a:t>
            </a:r>
          </a:p>
        </p:txBody>
      </p:sp>
      <p:pic>
        <p:nvPicPr>
          <p:cNvPr id="4100" name="Picture 9"/>
          <p:cNvPicPr>
            <a:picLocks noChangeAspect="1" noChangeArrowheads="1"/>
          </p:cNvPicPr>
          <p:nvPr/>
        </p:nvPicPr>
        <p:blipFill>
          <a:blip r:embed="rId3" cstate="print"/>
          <a:srcRect l="1622" b="1358"/>
          <a:stretch>
            <a:fillRect/>
          </a:stretch>
        </p:blipFill>
        <p:spPr bwMode="auto">
          <a:xfrm>
            <a:off x="6665913" y="4089400"/>
            <a:ext cx="2157412" cy="258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5"/>
          <p:cNvSpPr>
            <a:spLocks noChangeShapeType="1"/>
          </p:cNvSpPr>
          <p:nvPr/>
        </p:nvSpPr>
        <p:spPr bwMode="auto">
          <a:xfrm>
            <a:off x="457200" y="1069975"/>
            <a:ext cx="8239125" cy="0"/>
          </a:xfrm>
          <a:prstGeom prst="line">
            <a:avLst/>
          </a:prstGeom>
          <a:noFill/>
          <a:ln w="9525">
            <a:solidFill>
              <a:srgbClr val="009FC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7" name="Text Box 6"/>
          <p:cNvSpPr txBox="1">
            <a:spLocks noChangeArrowheads="1"/>
          </p:cNvSpPr>
          <p:nvPr/>
        </p:nvSpPr>
        <p:spPr bwMode="auto">
          <a:xfrm>
            <a:off x="2743200" y="1269032"/>
            <a:ext cx="59436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u="sng">
                <a:solidFill>
                  <a:schemeClr val="tx1"/>
                </a:solidFill>
                <a:latin typeface="Calibri" pitchFamily="34" charset="0"/>
                <a:ea typeface="ＭＳ Ｐゴシック" pitchFamily="34" charset="-128"/>
              </a:defRPr>
            </a:lvl1pPr>
            <a:lvl2pPr marL="914400" indent="-4572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sz="2000" u="none" dirty="0"/>
              <a:t>The impact per one prominent ERISA </a:t>
            </a:r>
            <a:r>
              <a:rPr lang="en-US" sz="2000" u="none" dirty="0" smtClean="0"/>
              <a:t>attorney:</a:t>
            </a:r>
            <a:endParaRPr lang="en-US" sz="2000" u="none" dirty="0"/>
          </a:p>
          <a:p>
            <a:pPr lvl="1" eaLnBrk="1" hangingPunct="1">
              <a:buFont typeface="Calibri" pitchFamily="34" charset="0"/>
              <a:buAutoNum type="arabicPeriod"/>
            </a:pPr>
            <a:r>
              <a:rPr lang="en-US" sz="2000" u="none" dirty="0"/>
              <a:t>Know what your fees are</a:t>
            </a:r>
          </a:p>
          <a:p>
            <a:pPr lvl="1" eaLnBrk="1" hangingPunct="1">
              <a:buFont typeface="Calibri" pitchFamily="34" charset="0"/>
              <a:buAutoNum type="arabicPeriod"/>
            </a:pPr>
            <a:r>
              <a:rPr lang="en-US" sz="2000" u="none" dirty="0"/>
              <a:t>Compare them to benchmarks</a:t>
            </a:r>
          </a:p>
          <a:p>
            <a:pPr lvl="1" eaLnBrk="1" hangingPunct="1">
              <a:buFont typeface="Calibri" pitchFamily="34" charset="0"/>
              <a:buAutoNum type="arabicPeriod"/>
            </a:pPr>
            <a:r>
              <a:rPr lang="en-US" sz="2000" u="none" dirty="0"/>
              <a:t>Monitor on an ongoing basis</a:t>
            </a:r>
          </a:p>
          <a:p>
            <a:pPr lvl="1" eaLnBrk="1" hangingPunct="1">
              <a:buFont typeface="Calibri" pitchFamily="34" charset="0"/>
              <a:buAutoNum type="arabicPeriod"/>
            </a:pPr>
            <a:r>
              <a:rPr lang="en-US" sz="2000" u="none" dirty="0"/>
              <a:t>Make sure you have real documentation</a:t>
            </a:r>
          </a:p>
          <a:p>
            <a:pPr lvl="1" eaLnBrk="1" hangingPunct="1">
              <a:buFont typeface="Calibri" pitchFamily="34" charset="0"/>
              <a:buAutoNum type="arabicPeriod"/>
            </a:pPr>
            <a:r>
              <a:rPr lang="en-US" sz="2000" b="1" u="none" dirty="0"/>
              <a:t>Hire Third-Parties for an independent review</a:t>
            </a:r>
          </a:p>
          <a:p>
            <a:pPr lvl="1" eaLnBrk="1" hangingPunct="1">
              <a:buFont typeface="Calibri" pitchFamily="34" charset="0"/>
              <a:buAutoNum type="arabicPeriod"/>
            </a:pPr>
            <a:r>
              <a:rPr lang="en-US" sz="2000" u="none" dirty="0"/>
              <a:t>Make sure you conduct a fiduciary audit</a:t>
            </a:r>
          </a:p>
          <a:p>
            <a:pPr lvl="1" eaLnBrk="1" hangingPunct="1">
              <a:buFont typeface="Calibri" pitchFamily="34" charset="0"/>
              <a:buAutoNum type="arabicPeriod"/>
            </a:pPr>
            <a:r>
              <a:rPr lang="en-US" sz="2000" u="none" dirty="0"/>
              <a:t>Have a Fiduciary Manual</a:t>
            </a:r>
          </a:p>
        </p:txBody>
      </p:sp>
      <p:sp>
        <p:nvSpPr>
          <p:cNvPr id="16388" name="Rectangle 2"/>
          <p:cNvSpPr txBox="1">
            <a:spLocks noChangeArrowheads="1"/>
          </p:cNvSpPr>
          <p:nvPr/>
        </p:nvSpPr>
        <p:spPr bwMode="auto">
          <a:xfrm>
            <a:off x="385763" y="611188"/>
            <a:ext cx="70675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lnSpc>
                <a:spcPct val="90000"/>
              </a:lnSpc>
            </a:pPr>
            <a:r>
              <a:rPr lang="en-US" sz="2800" u="none" dirty="0" smtClean="0"/>
              <a:t>Documenting the Process for Fiduciaries</a:t>
            </a:r>
            <a:endParaRPr lang="en-US" sz="2800" b="1" u="none" dirty="0"/>
          </a:p>
        </p:txBody>
      </p:sp>
      <p:sp>
        <p:nvSpPr>
          <p:cNvPr id="16390" name="TextBox 4"/>
          <p:cNvSpPr txBox="1">
            <a:spLocks noChangeArrowheads="1"/>
          </p:cNvSpPr>
          <p:nvPr/>
        </p:nvSpPr>
        <p:spPr bwMode="auto">
          <a:xfrm>
            <a:off x="3675300" y="3685206"/>
            <a:ext cx="5041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sz="1200" u="none" dirty="0" smtClean="0"/>
              <a:t>Marcia </a:t>
            </a:r>
            <a:r>
              <a:rPr lang="en-US" sz="1200" u="none" dirty="0"/>
              <a:t>Wagner, Plan Sponsor interview, December 2009</a:t>
            </a:r>
          </a:p>
        </p:txBody>
      </p:sp>
      <p:pic>
        <p:nvPicPr>
          <p:cNvPr id="16392"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50" y="1239438"/>
            <a:ext cx="178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1"/>
          <p:cNvSpPr txBox="1">
            <a:spLocks noChangeArrowheads="1"/>
          </p:cNvSpPr>
          <p:nvPr/>
        </p:nvSpPr>
        <p:spPr bwMode="auto">
          <a:xfrm>
            <a:off x="687200" y="1698226"/>
            <a:ext cx="1555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sz="2000" b="1" i="1" u="none" dirty="0">
                <a:solidFill>
                  <a:srgbClr val="FF0000"/>
                </a:solidFill>
              </a:rPr>
              <a:t>$16.5 million</a:t>
            </a:r>
          </a:p>
        </p:txBody>
      </p:sp>
      <p:sp>
        <p:nvSpPr>
          <p:cNvPr id="19" name="TextBox 18"/>
          <p:cNvSpPr txBox="1">
            <a:spLocks noChangeArrowheads="1"/>
          </p:cNvSpPr>
          <p:nvPr/>
        </p:nvSpPr>
        <p:spPr bwMode="auto">
          <a:xfrm>
            <a:off x="2935705" y="4607163"/>
            <a:ext cx="576062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u="sng">
                <a:solidFill>
                  <a:schemeClr val="tx1"/>
                </a:solidFill>
                <a:latin typeface="Calibri" pitchFamily="34" charset="0"/>
                <a:ea typeface="ＭＳ Ｐゴシック" pitchFamily="34" charset="-128"/>
              </a:defRPr>
            </a:lvl1pPr>
            <a:lvl2pPr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i="1" u="none" dirty="0"/>
              <a:t>“The lesson is to benchmark your plan’s services against appropriate peer-group data.  It would be difficult for a plaintiff’s attorney to show that you were imprudent if you take that step and if the results are reasonable.”</a:t>
            </a:r>
          </a:p>
          <a:p>
            <a:pPr lvl="1" eaLnBrk="1" hangingPunct="1"/>
            <a:r>
              <a:rPr lang="en-US" sz="1400" b="1" u="none" dirty="0"/>
              <a:t>Fred Reish, Drinker Biddle, Plan Sponsor 7/2011</a:t>
            </a: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49" y="4627530"/>
            <a:ext cx="1900989" cy="135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9</a:t>
            </a:fld>
            <a:endParaRPr lang="en-US" dirty="0"/>
          </a:p>
        </p:txBody>
      </p:sp>
    </p:spTree>
    <p:extLst>
      <p:ext uri="{BB962C8B-B14F-4D97-AF65-F5344CB8AC3E}">
        <p14:creationId xmlns:p14="http://schemas.microsoft.com/office/powerpoint/2010/main" val="109317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182029"/>
            <a:ext cx="8240713" cy="1672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Line 7"/>
          <p:cNvSpPr>
            <a:spLocks noChangeShapeType="1"/>
          </p:cNvSpPr>
          <p:nvPr/>
        </p:nvSpPr>
        <p:spPr bwMode="auto">
          <a:xfrm>
            <a:off x="457200" y="1063625"/>
            <a:ext cx="8240713"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Rectangle 2"/>
          <p:cNvSpPr txBox="1">
            <a:spLocks noChangeArrowheads="1"/>
          </p:cNvSpPr>
          <p:nvPr/>
        </p:nvSpPr>
        <p:spPr bwMode="auto">
          <a:xfrm>
            <a:off x="381000" y="555770"/>
            <a:ext cx="7531100" cy="506412"/>
          </a:xfrm>
          <a:prstGeom prst="rect">
            <a:avLst/>
          </a:prstGeom>
          <a:noFill/>
          <a:ln w="9525">
            <a:noFill/>
            <a:miter lim="800000"/>
            <a:headEnd/>
            <a:tailEnd/>
          </a:ln>
        </p:spPr>
        <p:txBody>
          <a:bodyPr/>
          <a:lstStyle/>
          <a:p>
            <a:pPr>
              <a:defRPr/>
            </a:pPr>
            <a:r>
              <a:rPr lang="en-US" sz="2800" u="none" kern="0" dirty="0">
                <a:latin typeface="+mj-lt"/>
                <a:ea typeface="MS PGothic" pitchFamily="34" charset="-128"/>
                <a:cs typeface="+mj-cs"/>
              </a:rPr>
              <a:t>The </a:t>
            </a:r>
            <a:r>
              <a:rPr lang="en-US" sz="2800" b="1" i="1" u="none" kern="0" dirty="0">
                <a:latin typeface="+mj-lt"/>
                <a:ea typeface="MS PGothic" pitchFamily="34" charset="-128"/>
                <a:cs typeface="+mj-cs"/>
              </a:rPr>
              <a:t>RIGHT Way </a:t>
            </a:r>
            <a:r>
              <a:rPr lang="en-US" sz="2800" u="none" kern="0" dirty="0">
                <a:latin typeface="+mj-lt"/>
                <a:ea typeface="MS PGothic" pitchFamily="34" charset="-128"/>
                <a:cs typeface="+mj-cs"/>
              </a:rPr>
              <a:t>to </a:t>
            </a:r>
            <a:r>
              <a:rPr lang="en-US" sz="2800" u="none" kern="0" dirty="0" smtClean="0">
                <a:latin typeface="+mj-lt"/>
                <a:ea typeface="MS PGothic" pitchFamily="34" charset="-128"/>
                <a:cs typeface="+mj-cs"/>
              </a:rPr>
              <a:t>Benchmark </a:t>
            </a:r>
            <a:r>
              <a:rPr lang="en-US" sz="2000" u="none" kern="0" dirty="0" smtClean="0">
                <a:latin typeface="+mj-lt"/>
                <a:ea typeface="MS PGothic" pitchFamily="34" charset="-128"/>
                <a:cs typeface="+mj-cs"/>
              </a:rPr>
              <a:t>(U.S. Patent 8,150,198)</a:t>
            </a:r>
            <a:endParaRPr lang="en-US" sz="2800" u="none" kern="0" dirty="0">
              <a:latin typeface="+mj-lt"/>
              <a:ea typeface="MS PGothic" pitchFamily="34" charset="-128"/>
              <a:cs typeface="+mj-cs"/>
            </a:endParaRPr>
          </a:p>
        </p:txBody>
      </p:sp>
      <p:grpSp>
        <p:nvGrpSpPr>
          <p:cNvPr id="3" name="Group 2"/>
          <p:cNvGrpSpPr>
            <a:grpSpLocks/>
          </p:cNvGrpSpPr>
          <p:nvPr/>
        </p:nvGrpSpPr>
        <p:grpSpPr bwMode="auto">
          <a:xfrm>
            <a:off x="625475" y="1379538"/>
            <a:ext cx="7820025" cy="1385887"/>
            <a:chOff x="625475" y="1379991"/>
            <a:chExt cx="7820497" cy="1384995"/>
          </a:xfrm>
        </p:grpSpPr>
        <p:sp>
          <p:nvSpPr>
            <p:cNvPr id="11276" name="Rectangle 15"/>
            <p:cNvSpPr>
              <a:spLocks noChangeArrowheads="1"/>
            </p:cNvSpPr>
            <p:nvPr/>
          </p:nvSpPr>
          <p:spPr bwMode="auto">
            <a:xfrm>
              <a:off x="625475" y="1379991"/>
              <a:ext cx="5762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685800" indent="-2286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a:pPr>
              <a:r>
                <a:rPr lang="en-US" altLang="en-US" b="1" u="none" dirty="0">
                  <a:solidFill>
                    <a:srgbClr val="000000"/>
                  </a:solidFill>
                </a:rPr>
                <a:t>Use Data that has Integrity:</a:t>
              </a:r>
            </a:p>
            <a:p>
              <a:pPr lvl="1" eaLnBrk="1" hangingPunct="1">
                <a:buFont typeface="Arial" charset="0"/>
                <a:buChar char="•"/>
              </a:pPr>
              <a:r>
                <a:rPr lang="en-US" altLang="en-US" b="1" u="none" dirty="0">
                  <a:solidFill>
                    <a:srgbClr val="000000"/>
                  </a:solidFill>
                </a:rPr>
                <a:t>Right Source</a:t>
              </a:r>
            </a:p>
            <a:p>
              <a:pPr lvl="1" eaLnBrk="1" hangingPunct="1">
                <a:buFont typeface="Arial" charset="0"/>
                <a:buChar char="•"/>
              </a:pPr>
              <a:r>
                <a:rPr lang="en-US" altLang="en-US" b="1" u="none" dirty="0">
                  <a:solidFill>
                    <a:srgbClr val="000000"/>
                  </a:solidFill>
                </a:rPr>
                <a:t>Accurate</a:t>
              </a:r>
            </a:p>
            <a:p>
              <a:pPr lvl="1" eaLnBrk="1" hangingPunct="1">
                <a:buFont typeface="Arial" charset="0"/>
                <a:buChar char="•"/>
              </a:pPr>
              <a:r>
                <a:rPr lang="en-US" altLang="en-US" b="1" u="none" dirty="0">
                  <a:solidFill>
                    <a:srgbClr val="000000"/>
                  </a:solidFill>
                </a:rPr>
                <a:t>Timely</a:t>
              </a:r>
            </a:p>
            <a:p>
              <a:pPr lvl="1" eaLnBrk="1" hangingPunct="1">
                <a:buFont typeface="Arial" charset="0"/>
                <a:buChar char="•"/>
              </a:pPr>
              <a:r>
                <a:rPr lang="en-US" altLang="en-US" b="1" u="none" dirty="0">
                  <a:solidFill>
                    <a:srgbClr val="000000"/>
                  </a:solidFill>
                </a:rPr>
                <a:t>Comprehensive</a:t>
              </a:r>
            </a:p>
          </p:txBody>
        </p:sp>
        <p:pic>
          <p:nvPicPr>
            <p:cNvPr id="112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482" y="1379991"/>
              <a:ext cx="1617490" cy="12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p:cNvGrpSpPr>
          <p:nvPr/>
        </p:nvGrpSpPr>
        <p:grpSpPr bwMode="auto">
          <a:xfrm>
            <a:off x="614363" y="4676775"/>
            <a:ext cx="7913687" cy="1385888"/>
            <a:chOff x="614593" y="4676936"/>
            <a:chExt cx="7913980" cy="1384995"/>
          </a:xfrm>
        </p:grpSpPr>
        <p:pic>
          <p:nvPicPr>
            <p:cNvPr id="11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296" y="4720436"/>
              <a:ext cx="1737277" cy="13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nvSpPr>
          <p:spPr bwMode="auto">
            <a:xfrm>
              <a:off x="614593" y="4676936"/>
              <a:ext cx="5762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800100" indent="-3429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startAt="3"/>
              </a:pPr>
              <a:r>
                <a:rPr lang="en-US" altLang="en-US" b="1" u="none" dirty="0">
                  <a:solidFill>
                    <a:srgbClr val="000000"/>
                  </a:solidFill>
                </a:rPr>
                <a:t>Provide Output that is Simple, Transparent &amp; Practical:</a:t>
              </a:r>
            </a:p>
            <a:p>
              <a:pPr lvl="1" eaLnBrk="1" hangingPunct="1">
                <a:buFont typeface="Arial" charset="0"/>
                <a:buChar char="•"/>
              </a:pPr>
              <a:r>
                <a:rPr lang="en-US" altLang="en-US" b="1" u="none" dirty="0">
                  <a:solidFill>
                    <a:srgbClr val="000000"/>
                  </a:solidFill>
                </a:rPr>
                <a:t>Concise</a:t>
              </a:r>
            </a:p>
            <a:p>
              <a:pPr lvl="1" eaLnBrk="1" hangingPunct="1">
                <a:buFont typeface="Arial" charset="0"/>
                <a:buChar char="•"/>
              </a:pPr>
              <a:r>
                <a:rPr lang="en-US" altLang="en-US" b="1" u="none" dirty="0">
                  <a:solidFill>
                    <a:srgbClr val="000000"/>
                  </a:solidFill>
                </a:rPr>
                <a:t>Actionable</a:t>
              </a:r>
            </a:p>
            <a:p>
              <a:pPr lvl="1" eaLnBrk="1" hangingPunct="1">
                <a:buFont typeface="Arial" charset="0"/>
                <a:buChar char="•"/>
              </a:pPr>
              <a:r>
                <a:rPr lang="en-US" altLang="en-US" b="1" u="none" dirty="0">
                  <a:solidFill>
                    <a:srgbClr val="000000"/>
                  </a:solidFill>
                </a:rPr>
                <a:t>Timely</a:t>
              </a:r>
            </a:p>
            <a:p>
              <a:pPr lvl="1" eaLnBrk="1" hangingPunct="1">
                <a:buFont typeface="Arial" charset="0"/>
                <a:buChar char="•"/>
              </a:pPr>
              <a:r>
                <a:rPr lang="en-US" altLang="en-US" b="1" u="none" dirty="0">
                  <a:solidFill>
                    <a:srgbClr val="000000"/>
                  </a:solidFill>
                </a:rPr>
                <a:t>Procedurally Prudent</a:t>
              </a:r>
            </a:p>
          </p:txBody>
        </p:sp>
      </p:grpSp>
      <p:grpSp>
        <p:nvGrpSpPr>
          <p:cNvPr id="4" name="Group 3"/>
          <p:cNvGrpSpPr>
            <a:grpSpLocks/>
          </p:cNvGrpSpPr>
          <p:nvPr/>
        </p:nvGrpSpPr>
        <p:grpSpPr bwMode="auto">
          <a:xfrm>
            <a:off x="614363" y="3044825"/>
            <a:ext cx="7831137" cy="1217613"/>
            <a:chOff x="614597" y="3109356"/>
            <a:chExt cx="7831375" cy="1218509"/>
          </a:xfrm>
        </p:grpSpPr>
        <p:sp>
          <p:nvSpPr>
            <p:cNvPr id="11272" name="Rectangle 15"/>
            <p:cNvSpPr>
              <a:spLocks noChangeArrowheads="1"/>
            </p:cNvSpPr>
            <p:nvPr/>
          </p:nvSpPr>
          <p:spPr bwMode="auto">
            <a:xfrm>
              <a:off x="614597" y="3142014"/>
              <a:ext cx="57626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685800" indent="-2286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startAt="2"/>
              </a:pPr>
              <a:r>
                <a:rPr lang="en-US" altLang="en-US" b="1" u="none" dirty="0">
                  <a:solidFill>
                    <a:srgbClr val="000000"/>
                  </a:solidFill>
                </a:rPr>
                <a:t>Employ a Method that is Fair and Independent:</a:t>
              </a:r>
            </a:p>
            <a:p>
              <a:pPr lvl="1" eaLnBrk="1" hangingPunct="1">
                <a:buFont typeface="Arial" charset="0"/>
                <a:buChar char="•"/>
              </a:pPr>
              <a:r>
                <a:rPr lang="en-US" altLang="en-US" b="1" u="none" dirty="0">
                  <a:solidFill>
                    <a:srgbClr val="000000"/>
                  </a:solidFill>
                </a:rPr>
                <a:t>Build an </a:t>
              </a:r>
              <a:r>
                <a:rPr lang="en-US" altLang="en-US" b="1" i="1" u="none" dirty="0">
                  <a:solidFill>
                    <a:srgbClr val="000000"/>
                  </a:solidFill>
                </a:rPr>
                <a:t>“Apples to Apples” Comparison</a:t>
              </a:r>
              <a:r>
                <a:rPr lang="en-US" altLang="en-US" b="1" u="none" dirty="0">
                  <a:solidFill>
                    <a:srgbClr val="000000"/>
                  </a:solidFill>
                </a:rPr>
                <a:t> Group</a:t>
              </a:r>
            </a:p>
            <a:p>
              <a:pPr lvl="1" eaLnBrk="1" hangingPunct="1">
                <a:buFont typeface="Arial" charset="0"/>
                <a:buChar char="•"/>
              </a:pPr>
              <a:r>
                <a:rPr lang="en-US" altLang="en-US" b="1" u="none" dirty="0">
                  <a:solidFill>
                    <a:srgbClr val="000000"/>
                  </a:solidFill>
                </a:rPr>
                <a:t>Collect and Normalize ALL Fees</a:t>
              </a:r>
            </a:p>
            <a:p>
              <a:pPr lvl="1" eaLnBrk="1" hangingPunct="1">
                <a:buFont typeface="Arial" charset="0"/>
                <a:buChar char="•"/>
              </a:pPr>
              <a:r>
                <a:rPr lang="en-US" altLang="en-US" b="1" u="none" dirty="0">
                  <a:solidFill>
                    <a:srgbClr val="000000"/>
                  </a:solidFill>
                </a:rPr>
                <a:t>Examine Value for Participants, Sponsors &amp; Providers</a:t>
              </a:r>
            </a:p>
          </p:txBody>
        </p:sp>
        <p:pic>
          <p:nvPicPr>
            <p:cNvPr id="1127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612" y="3109356"/>
              <a:ext cx="1589360" cy="1218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10</a:t>
            </a:fld>
            <a:endParaRPr lang="en-US" dirty="0"/>
          </a:p>
        </p:txBody>
      </p:sp>
    </p:spTree>
    <p:custDataLst>
      <p:tags r:id="rId1"/>
    </p:custDataLst>
    <p:extLst>
      <p:ext uri="{BB962C8B-B14F-4D97-AF65-F5344CB8AC3E}">
        <p14:creationId xmlns:p14="http://schemas.microsoft.com/office/powerpoint/2010/main" val="18490613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sp>
        <p:nvSpPr>
          <p:cNvPr id="7" name="Rectangle 2"/>
          <p:cNvSpPr>
            <a:spLocks noGrp="1" noChangeArrowheads="1"/>
          </p:cNvSpPr>
          <p:nvPr>
            <p:ph type="title" idx="4294967295"/>
          </p:nvPr>
        </p:nvSpPr>
        <p:spPr>
          <a:xfrm>
            <a:off x="368300" y="134020"/>
            <a:ext cx="7531100" cy="910998"/>
          </a:xfrm>
        </p:spPr>
        <p:txBody>
          <a:bodyPr/>
          <a:lstStyle/>
          <a:p>
            <a:pPr eaLnBrk="1" hangingPunct="1"/>
            <a:r>
              <a:rPr lang="en-US" b="0" dirty="0" smtClean="0">
                <a:solidFill>
                  <a:schemeClr val="tx1"/>
                </a:solidFill>
                <a:ea typeface="ＭＳ Ｐゴシック" pitchFamily="34" charset="-128"/>
              </a:rPr>
              <a:t>True or False:</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You can accurately benchmark using 5500 Data</a:t>
            </a:r>
          </a:p>
        </p:txBody>
      </p:sp>
      <p:sp>
        <p:nvSpPr>
          <p:cNvPr id="13" name="Rectangle 3"/>
          <p:cNvSpPr>
            <a:spLocks noChangeArrowheads="1"/>
          </p:cNvSpPr>
          <p:nvPr/>
        </p:nvSpPr>
        <p:spPr bwMode="auto">
          <a:xfrm>
            <a:off x="378278" y="1309999"/>
            <a:ext cx="4389665" cy="1970318"/>
          </a:xfrm>
          <a:prstGeom prst="rect">
            <a:avLst/>
          </a:prstGeom>
          <a:noFill/>
          <a:ln w="9525">
            <a:noFill/>
            <a:miter lim="800000"/>
            <a:headEnd/>
            <a:tailEnd/>
          </a:ln>
        </p:spPr>
        <p:txBody>
          <a:bodyPr/>
          <a:lstStyle/>
          <a:p>
            <a:pPr>
              <a:lnSpc>
                <a:spcPct val="80000"/>
              </a:lnSpc>
              <a:spcBef>
                <a:spcPts val="0"/>
              </a:spcBef>
              <a:spcAft>
                <a:spcPts val="600"/>
              </a:spcAft>
              <a:buClr>
                <a:srgbClr val="9FA617"/>
              </a:buClr>
            </a:pPr>
            <a:r>
              <a:rPr lang="en-US" sz="1600" b="1" u="none" dirty="0" smtClean="0">
                <a:solidFill>
                  <a:srgbClr val="000000"/>
                </a:solidFill>
              </a:rPr>
              <a:t>Question:</a:t>
            </a:r>
          </a:p>
          <a:p>
            <a:pPr>
              <a:lnSpc>
                <a:spcPct val="80000"/>
              </a:lnSpc>
              <a:spcBef>
                <a:spcPts val="0"/>
              </a:spcBef>
              <a:spcAft>
                <a:spcPts val="600"/>
              </a:spcAft>
              <a:buClr>
                <a:srgbClr val="9FA617"/>
              </a:buClr>
            </a:pPr>
            <a:r>
              <a:rPr lang="en-US" sz="1600" b="1" u="none" dirty="0" smtClean="0">
                <a:solidFill>
                  <a:srgbClr val="000000"/>
                </a:solidFill>
              </a:rPr>
              <a:t>Plan A Average Salary Deferral = $2,500</a:t>
            </a:r>
          </a:p>
          <a:p>
            <a:pPr>
              <a:lnSpc>
                <a:spcPct val="80000"/>
              </a:lnSpc>
              <a:spcBef>
                <a:spcPts val="0"/>
              </a:spcBef>
              <a:spcAft>
                <a:spcPts val="600"/>
              </a:spcAft>
              <a:buClr>
                <a:srgbClr val="9FA617"/>
              </a:buClr>
            </a:pPr>
            <a:r>
              <a:rPr lang="en-US" sz="1600" b="1" u="none" dirty="0" smtClean="0">
                <a:solidFill>
                  <a:srgbClr val="000000"/>
                </a:solidFill>
              </a:rPr>
              <a:t>Plan B Average Salary Deferral = $2,273</a:t>
            </a:r>
          </a:p>
          <a:p>
            <a:pPr>
              <a:lnSpc>
                <a:spcPct val="80000"/>
              </a:lnSpc>
              <a:spcBef>
                <a:spcPts val="0"/>
              </a:spcBef>
              <a:spcAft>
                <a:spcPts val="600"/>
              </a:spcAft>
              <a:buClr>
                <a:srgbClr val="9FA617"/>
              </a:buClr>
            </a:pPr>
            <a:r>
              <a:rPr lang="en-US" sz="1600" b="1" u="none" dirty="0" smtClean="0">
                <a:solidFill>
                  <a:srgbClr val="000000"/>
                </a:solidFill>
              </a:rPr>
              <a:t>Which plan actually has better Salary Deferrals?</a:t>
            </a:r>
          </a:p>
          <a:p>
            <a:pPr marL="347663" indent="-347663">
              <a:lnSpc>
                <a:spcPct val="80000"/>
              </a:lnSpc>
              <a:spcBef>
                <a:spcPts val="0"/>
              </a:spcBef>
              <a:spcAft>
                <a:spcPts val="300"/>
              </a:spcAft>
              <a:buClr>
                <a:srgbClr val="9FA617"/>
              </a:buClr>
              <a:buFont typeface="+mj-lt"/>
              <a:buAutoNum type="arabicPeriod"/>
            </a:pPr>
            <a:r>
              <a:rPr lang="en-US" sz="1600" b="1" u="none" dirty="0" smtClean="0">
                <a:solidFill>
                  <a:srgbClr val="000000"/>
                </a:solidFill>
              </a:rPr>
              <a:t>Plan A</a:t>
            </a:r>
          </a:p>
          <a:p>
            <a:pPr marL="347663" indent="-347663">
              <a:lnSpc>
                <a:spcPct val="80000"/>
              </a:lnSpc>
              <a:spcBef>
                <a:spcPts val="0"/>
              </a:spcBef>
              <a:spcAft>
                <a:spcPts val="300"/>
              </a:spcAft>
              <a:buClr>
                <a:srgbClr val="9FA617"/>
              </a:buClr>
              <a:buFont typeface="+mj-lt"/>
              <a:buAutoNum type="arabicPeriod"/>
            </a:pPr>
            <a:r>
              <a:rPr lang="en-US" sz="1600" b="1" u="none" dirty="0" smtClean="0">
                <a:solidFill>
                  <a:srgbClr val="000000"/>
                </a:solidFill>
              </a:rPr>
              <a:t>Plan B</a:t>
            </a:r>
          </a:p>
          <a:p>
            <a:pPr marL="347663" indent="-347663">
              <a:lnSpc>
                <a:spcPct val="80000"/>
              </a:lnSpc>
              <a:spcBef>
                <a:spcPts val="0"/>
              </a:spcBef>
              <a:spcAft>
                <a:spcPts val="300"/>
              </a:spcAft>
              <a:buClr>
                <a:srgbClr val="9FA617"/>
              </a:buClr>
              <a:buFont typeface="+mj-lt"/>
              <a:buAutoNum type="arabicPeriod"/>
            </a:pPr>
            <a:r>
              <a:rPr lang="en-US" sz="1600" b="1" u="none" dirty="0" smtClean="0">
                <a:solidFill>
                  <a:srgbClr val="000000"/>
                </a:solidFill>
              </a:rPr>
              <a:t>I Don’t Know</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6" y="3337186"/>
            <a:ext cx="5606143" cy="123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24"/>
          <p:cNvSpPr txBox="1">
            <a:spLocks noChangeArrowheads="1"/>
          </p:cNvSpPr>
          <p:nvPr/>
        </p:nvSpPr>
        <p:spPr bwMode="auto">
          <a:xfrm>
            <a:off x="6226629" y="3362843"/>
            <a:ext cx="2509157" cy="1643527"/>
          </a:xfrm>
          <a:prstGeom prst="rect">
            <a:avLst/>
          </a:prstGeom>
          <a:solidFill>
            <a:schemeClr val="bg1">
              <a:lumMod val="95000"/>
            </a:schemeClr>
          </a:solidFill>
          <a:ln w="9525">
            <a:noFill/>
            <a:miter lim="800000"/>
            <a:headEnd/>
            <a:tailEnd/>
          </a:ln>
        </p:spPr>
        <p:txBody>
          <a:bodyPr wrap="square">
            <a:spAutoFit/>
          </a:bodyPr>
          <a:lstStyle/>
          <a:p>
            <a:pPr>
              <a:lnSpc>
                <a:spcPct val="90000"/>
              </a:lnSpc>
              <a:spcAft>
                <a:spcPct val="30000"/>
              </a:spcAft>
              <a:buClr>
                <a:srgbClr val="009FC2"/>
              </a:buClr>
              <a:buSzPct val="125000"/>
              <a:defRPr/>
            </a:pPr>
            <a:r>
              <a:rPr lang="en-US" sz="1600" b="1" u="none" dirty="0" smtClean="0">
                <a:solidFill>
                  <a:srgbClr val="000000"/>
                </a:solidFill>
              </a:rPr>
              <a:t>This technique of normalization is critical for accurate comparisons and this is why the 401(k) discrimination test is performed as a percentage of compensation.</a:t>
            </a:r>
            <a:endParaRPr lang="en-US" sz="1600" b="1" i="1" u="none" dirty="0">
              <a:solidFill>
                <a:srgbClr val="000000"/>
              </a:solidFill>
            </a:endParaRPr>
          </a:p>
        </p:txBody>
      </p:sp>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11</a:t>
            </a:fld>
            <a:endParaRPr lang="en-US" dirty="0"/>
          </a:p>
        </p:txBody>
      </p:sp>
    </p:spTree>
    <p:extLst>
      <p:ext uri="{BB962C8B-B14F-4D97-AF65-F5344CB8AC3E}">
        <p14:creationId xmlns:p14="http://schemas.microsoft.com/office/powerpoint/2010/main" val="471715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909638" y="1384300"/>
            <a:ext cx="184150" cy="369888"/>
          </a:xfrm>
          <a:prstGeom prst="rect">
            <a:avLst/>
          </a:prstGeom>
          <a:noFill/>
          <a:ln w="9525">
            <a:noFill/>
            <a:miter lim="800000"/>
            <a:headEnd/>
            <a:tailEnd/>
          </a:ln>
        </p:spPr>
        <p:txBody>
          <a:bodyPr wrap="none" anchor="ctr">
            <a:spAutoFit/>
          </a:bodyPr>
          <a:lstStyle/>
          <a:p>
            <a:endParaRPr lang="en-US" u="none" dirty="0"/>
          </a:p>
        </p:txBody>
      </p:sp>
      <p:sp>
        <p:nvSpPr>
          <p:cNvPr id="12291" name="Rectangle 8"/>
          <p:cNvSpPr>
            <a:spLocks noChangeArrowheads="1"/>
          </p:cNvSpPr>
          <p:nvPr/>
        </p:nvSpPr>
        <p:spPr bwMode="auto">
          <a:xfrm>
            <a:off x="909638" y="1384300"/>
            <a:ext cx="184150" cy="369888"/>
          </a:xfrm>
          <a:prstGeom prst="rect">
            <a:avLst/>
          </a:prstGeom>
          <a:noFill/>
          <a:ln w="9525">
            <a:noFill/>
            <a:miter lim="800000"/>
            <a:headEnd/>
            <a:tailEnd/>
          </a:ln>
        </p:spPr>
        <p:txBody>
          <a:bodyPr wrap="none" anchor="ctr">
            <a:spAutoFit/>
          </a:bodyPr>
          <a:lstStyle/>
          <a:p>
            <a:endParaRPr lang="en-US" u="none" dirty="0"/>
          </a:p>
        </p:txBody>
      </p:sp>
      <p:sp>
        <p:nvSpPr>
          <p:cNvPr id="12292" name="Rectangle 9"/>
          <p:cNvSpPr>
            <a:spLocks noChangeArrowheads="1"/>
          </p:cNvSpPr>
          <p:nvPr/>
        </p:nvSpPr>
        <p:spPr bwMode="auto">
          <a:xfrm>
            <a:off x="909638" y="1384300"/>
            <a:ext cx="184150" cy="369888"/>
          </a:xfrm>
          <a:prstGeom prst="rect">
            <a:avLst/>
          </a:prstGeom>
          <a:noFill/>
          <a:ln w="9525">
            <a:noFill/>
            <a:miter lim="800000"/>
            <a:headEnd/>
            <a:tailEnd/>
          </a:ln>
        </p:spPr>
        <p:txBody>
          <a:bodyPr wrap="none" anchor="ctr">
            <a:spAutoFit/>
          </a:bodyPr>
          <a:lstStyle/>
          <a:p>
            <a:endParaRPr lang="en-US" u="none" dirty="0"/>
          </a:p>
        </p:txBody>
      </p:sp>
      <p:sp>
        <p:nvSpPr>
          <p:cNvPr id="12294" name="Text Box 24"/>
          <p:cNvSpPr txBox="1">
            <a:spLocks noChangeArrowheads="1"/>
          </p:cNvSpPr>
          <p:nvPr/>
        </p:nvSpPr>
        <p:spPr bwMode="auto">
          <a:xfrm>
            <a:off x="817563" y="1241425"/>
            <a:ext cx="7912100" cy="369332"/>
          </a:xfrm>
          <a:prstGeom prst="rect">
            <a:avLst/>
          </a:prstGeom>
          <a:noFill/>
          <a:ln w="9525">
            <a:noFill/>
            <a:miter lim="800000"/>
            <a:headEnd/>
            <a:tailEnd/>
          </a:ln>
        </p:spPr>
        <p:txBody>
          <a:bodyPr>
            <a:spAutoFit/>
          </a:bodyPr>
          <a:lstStyle/>
          <a:p>
            <a:pPr marL="177800" indent="-177800">
              <a:lnSpc>
                <a:spcPct val="90000"/>
              </a:lnSpc>
              <a:spcAft>
                <a:spcPct val="30000"/>
              </a:spcAft>
              <a:buClr>
                <a:srgbClr val="009FC2"/>
              </a:buClr>
              <a:buSzPct val="125000"/>
              <a:buFont typeface="Wingdings" pitchFamily="2" charset="2"/>
              <a:buChar char="§"/>
            </a:pPr>
            <a:r>
              <a:rPr lang="en-US" sz="2000" u="none" dirty="0"/>
              <a:t>100% of data should come directly from the source: </a:t>
            </a:r>
            <a:r>
              <a:rPr lang="en-US" sz="2000" u="none" dirty="0" smtClean="0"/>
              <a:t>Service Providers</a:t>
            </a:r>
            <a:endParaRPr lang="en-US" sz="2000" u="none" dirty="0"/>
          </a:p>
        </p:txBody>
      </p:sp>
      <p:sp>
        <p:nvSpPr>
          <p:cNvPr id="8211" name="Text Box 24"/>
          <p:cNvSpPr txBox="1">
            <a:spLocks noChangeArrowheads="1"/>
          </p:cNvSpPr>
          <p:nvPr/>
        </p:nvSpPr>
        <p:spPr bwMode="auto">
          <a:xfrm>
            <a:off x="468313" y="4841209"/>
            <a:ext cx="8239126" cy="369332"/>
          </a:xfrm>
          <a:prstGeom prst="rect">
            <a:avLst/>
          </a:prstGeom>
          <a:solidFill>
            <a:schemeClr val="bg1">
              <a:lumMod val="75000"/>
            </a:schemeClr>
          </a:solidFill>
          <a:ln w="9525">
            <a:noFill/>
            <a:miter lim="800000"/>
            <a:headEnd/>
            <a:tailEnd/>
          </a:ln>
        </p:spPr>
        <p:txBody>
          <a:bodyPr wrap="square">
            <a:spAutoFit/>
          </a:bodyPr>
          <a:lstStyle/>
          <a:p>
            <a:pPr marL="177800" indent="-177800" algn="ctr">
              <a:lnSpc>
                <a:spcPct val="90000"/>
              </a:lnSpc>
              <a:spcAft>
                <a:spcPct val="30000"/>
              </a:spcAft>
              <a:buClr>
                <a:srgbClr val="009FC2"/>
              </a:buClr>
              <a:buSzPct val="125000"/>
              <a:buFont typeface="Wingdings" pitchFamily="2" charset="2"/>
              <a:buChar char="§"/>
            </a:pPr>
            <a:r>
              <a:rPr lang="en-US" sz="2000" b="1" u="none" dirty="0"/>
              <a:t>All data </a:t>
            </a:r>
            <a:r>
              <a:rPr lang="en-US" sz="2000" b="1" u="none" dirty="0" smtClean="0"/>
              <a:t>is thus </a:t>
            </a:r>
            <a:r>
              <a:rPr lang="en-US" sz="2000" b="1" u="none" dirty="0"/>
              <a:t>current, accurate and </a:t>
            </a:r>
            <a:r>
              <a:rPr lang="en-US" sz="2000" b="1" u="none" dirty="0" smtClean="0"/>
              <a:t>consistent with 408(b)(2) disclosures. </a:t>
            </a:r>
            <a:endParaRPr lang="en-US" sz="2000" b="1" u="none" dirty="0"/>
          </a:p>
        </p:txBody>
      </p:sp>
      <p:sp>
        <p:nvSpPr>
          <p:cNvPr id="12296" name="Line 6"/>
          <p:cNvSpPr>
            <a:spLocks noChangeShapeType="1"/>
          </p:cNvSpPr>
          <p:nvPr/>
        </p:nvSpPr>
        <p:spPr bwMode="auto">
          <a:xfrm>
            <a:off x="468313" y="1060450"/>
            <a:ext cx="8239125" cy="0"/>
          </a:xfrm>
          <a:prstGeom prst="line">
            <a:avLst/>
          </a:prstGeom>
          <a:noFill/>
          <a:ln w="9525">
            <a:solidFill>
              <a:srgbClr val="009FC2"/>
            </a:solidFill>
            <a:round/>
            <a:headEnd/>
            <a:tailEnd/>
          </a:ln>
        </p:spPr>
        <p:txBody>
          <a:bodyPr/>
          <a:lstStyle/>
          <a:p>
            <a:endParaRPr lang="en-US" dirty="0"/>
          </a:p>
        </p:txBody>
      </p:sp>
      <p:pic>
        <p:nvPicPr>
          <p:cNvPr id="12298" name="Picture 25" descr="t-rowe-price"/>
          <p:cNvPicPr>
            <a:picLocks noChangeAspect="1" noChangeArrowheads="1"/>
          </p:cNvPicPr>
          <p:nvPr/>
        </p:nvPicPr>
        <p:blipFill>
          <a:blip r:embed="rId3" cstate="print"/>
          <a:srcRect/>
          <a:stretch>
            <a:fillRect/>
          </a:stretch>
        </p:blipFill>
        <p:spPr bwMode="auto">
          <a:xfrm>
            <a:off x="3493605" y="1895238"/>
            <a:ext cx="1905000" cy="495300"/>
          </a:xfrm>
          <a:prstGeom prst="rect">
            <a:avLst/>
          </a:prstGeom>
          <a:noFill/>
          <a:ln w="9525">
            <a:noFill/>
            <a:miter lim="800000"/>
            <a:headEnd/>
            <a:tailEnd/>
          </a:ln>
        </p:spPr>
      </p:pic>
      <p:pic>
        <p:nvPicPr>
          <p:cNvPr id="12300" name="Picture 2"/>
          <p:cNvPicPr>
            <a:picLocks noChangeAspect="1" noChangeArrowheads="1"/>
          </p:cNvPicPr>
          <p:nvPr/>
        </p:nvPicPr>
        <p:blipFill>
          <a:blip r:embed="rId4" cstate="print"/>
          <a:srcRect/>
          <a:stretch>
            <a:fillRect/>
          </a:stretch>
        </p:blipFill>
        <p:spPr bwMode="auto">
          <a:xfrm>
            <a:off x="2379152" y="2601805"/>
            <a:ext cx="2057400" cy="785813"/>
          </a:xfrm>
          <a:prstGeom prst="rect">
            <a:avLst/>
          </a:prstGeom>
          <a:noFill/>
          <a:ln w="9525">
            <a:noFill/>
            <a:miter lim="800000"/>
            <a:headEnd/>
            <a:tailEnd/>
          </a:ln>
        </p:spPr>
      </p:pic>
      <p:pic>
        <p:nvPicPr>
          <p:cNvPr id="12302" name="Picture 6"/>
          <p:cNvPicPr>
            <a:picLocks noChangeAspect="1" noChangeArrowheads="1"/>
          </p:cNvPicPr>
          <p:nvPr/>
        </p:nvPicPr>
        <p:blipFill>
          <a:blip r:embed="rId5" cstate="print"/>
          <a:srcRect/>
          <a:stretch>
            <a:fillRect/>
          </a:stretch>
        </p:blipFill>
        <p:spPr bwMode="auto">
          <a:xfrm>
            <a:off x="6015848" y="1831744"/>
            <a:ext cx="1376363" cy="484187"/>
          </a:xfrm>
          <a:prstGeom prst="rect">
            <a:avLst/>
          </a:prstGeom>
          <a:noFill/>
          <a:ln w="9525">
            <a:noFill/>
            <a:miter lim="800000"/>
            <a:headEnd/>
            <a:tailEnd/>
          </a:ln>
        </p:spPr>
      </p:pic>
      <p:pic>
        <p:nvPicPr>
          <p:cNvPr id="12305" name="Picture 8"/>
          <p:cNvPicPr>
            <a:picLocks noChangeAspect="1" noChangeArrowheads="1"/>
          </p:cNvPicPr>
          <p:nvPr/>
        </p:nvPicPr>
        <p:blipFill>
          <a:blip r:embed="rId6" cstate="print"/>
          <a:srcRect/>
          <a:stretch>
            <a:fillRect/>
          </a:stretch>
        </p:blipFill>
        <p:spPr bwMode="auto">
          <a:xfrm>
            <a:off x="1241696" y="1943616"/>
            <a:ext cx="1671637" cy="585788"/>
          </a:xfrm>
          <a:prstGeom prst="rect">
            <a:avLst/>
          </a:prstGeom>
          <a:noFill/>
          <a:ln w="9525">
            <a:noFill/>
            <a:miter lim="800000"/>
            <a:headEnd/>
            <a:tailEnd/>
          </a:ln>
        </p:spPr>
      </p:pic>
      <p:pic>
        <p:nvPicPr>
          <p:cNvPr id="12309" name="Picture 21" descr="C:\Users\Tom Kmak\AppData\Local\Microsoft\Windows\Temporary Internet Files\Content.Outlook\SXP6NGZ0\BPAS_logo.jpg"/>
          <p:cNvPicPr>
            <a:picLocks noChangeAspect="1" noChangeArrowheads="1"/>
          </p:cNvPicPr>
          <p:nvPr/>
        </p:nvPicPr>
        <p:blipFill>
          <a:blip r:embed="rId7" cstate="print"/>
          <a:srcRect/>
          <a:stretch>
            <a:fillRect/>
          </a:stretch>
        </p:blipFill>
        <p:spPr bwMode="auto">
          <a:xfrm>
            <a:off x="5138964" y="2523811"/>
            <a:ext cx="1412875" cy="877887"/>
          </a:xfrm>
          <a:prstGeom prst="rect">
            <a:avLst/>
          </a:prstGeom>
          <a:noFill/>
          <a:ln w="9525">
            <a:noFill/>
            <a:miter lim="800000"/>
            <a:headEnd/>
            <a:tailEnd/>
          </a:ln>
        </p:spPr>
      </p:pic>
      <p:sp>
        <p:nvSpPr>
          <p:cNvPr id="23" name="Rectangle 2"/>
          <p:cNvSpPr txBox="1">
            <a:spLocks noChangeArrowheads="1"/>
          </p:cNvSpPr>
          <p:nvPr/>
        </p:nvSpPr>
        <p:spPr bwMode="auto">
          <a:xfrm>
            <a:off x="385763" y="208852"/>
            <a:ext cx="7067550" cy="8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lnSpc>
                <a:spcPct val="90000"/>
              </a:lnSpc>
            </a:pPr>
            <a:r>
              <a:rPr lang="en-US" sz="2800" u="none" dirty="0"/>
              <a:t>v</a:t>
            </a:r>
            <a:r>
              <a:rPr lang="en-US" sz="2800" u="none" dirty="0" smtClean="0"/>
              <a:t>1 Holdover:</a:t>
            </a:r>
          </a:p>
          <a:p>
            <a:pPr eaLnBrk="1" hangingPunct="1">
              <a:lnSpc>
                <a:spcPct val="90000"/>
              </a:lnSpc>
            </a:pPr>
            <a:r>
              <a:rPr lang="en-US" sz="2800" u="none" dirty="0" smtClean="0"/>
              <a:t>Use Data That Allows Valid Comparisons</a:t>
            </a:r>
            <a:endParaRPr lang="en-US" sz="2800" b="1" u="none" dirty="0"/>
          </a:p>
        </p:txBody>
      </p:sp>
      <p:pic>
        <p:nvPicPr>
          <p:cNvPr id="2" name="Picture 1"/>
          <p:cNvPicPr>
            <a:picLocks noChangeAspect="1"/>
          </p:cNvPicPr>
          <p:nvPr/>
        </p:nvPicPr>
        <p:blipFill>
          <a:blip r:embed="rId8"/>
          <a:stretch>
            <a:fillRect/>
          </a:stretch>
        </p:blipFill>
        <p:spPr>
          <a:xfrm>
            <a:off x="3867181" y="3543297"/>
            <a:ext cx="1619637" cy="942034"/>
          </a:xfrm>
          <a:prstGeom prst="rect">
            <a:avLst/>
          </a:prstGeom>
        </p:spPr>
      </p:pic>
      <p:pic>
        <p:nvPicPr>
          <p:cNvPr id="3" name="Picture 2"/>
          <p:cNvPicPr>
            <a:picLocks noChangeAspect="1"/>
          </p:cNvPicPr>
          <p:nvPr/>
        </p:nvPicPr>
        <p:blipFill>
          <a:blip r:embed="rId9"/>
          <a:stretch>
            <a:fillRect/>
          </a:stretch>
        </p:blipFill>
        <p:spPr>
          <a:xfrm>
            <a:off x="1549460" y="3598885"/>
            <a:ext cx="1659383" cy="791398"/>
          </a:xfrm>
          <a:prstGeom prst="rect">
            <a:avLst/>
          </a:prstGeom>
        </p:spPr>
      </p:pic>
      <p:pic>
        <p:nvPicPr>
          <p:cNvPr id="2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2186" y="3576750"/>
            <a:ext cx="1512381" cy="75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defRPr/>
            </a:pPr>
            <a:fld id="{840EF4B1-0684-4B1A-B53C-3B71276AF0DA}" type="slidenum">
              <a:rPr lang="en-US" smtClean="0"/>
              <a:pPr>
                <a:defRPr/>
              </a:pPr>
              <a:t>12</a:t>
            </a:fld>
            <a:endParaRPr lang="en-US" dirty="0"/>
          </a:p>
        </p:txBody>
      </p:sp>
    </p:spTree>
    <p:extLst>
      <p:ext uri="{BB962C8B-B14F-4D97-AF65-F5344CB8AC3E}">
        <p14:creationId xmlns:p14="http://schemas.microsoft.com/office/powerpoint/2010/main" val="221189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wipe(left)">
                                      <p:cBhvr>
                                        <p:cTn id="7" dur="10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2843564"/>
            <a:ext cx="8240713" cy="1672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Line 7"/>
          <p:cNvSpPr>
            <a:spLocks noChangeShapeType="1"/>
          </p:cNvSpPr>
          <p:nvPr/>
        </p:nvSpPr>
        <p:spPr bwMode="auto">
          <a:xfrm>
            <a:off x="457200" y="1063625"/>
            <a:ext cx="8240713"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Rectangle 2"/>
          <p:cNvSpPr txBox="1">
            <a:spLocks noChangeArrowheads="1"/>
          </p:cNvSpPr>
          <p:nvPr/>
        </p:nvSpPr>
        <p:spPr bwMode="auto">
          <a:xfrm>
            <a:off x="381000" y="555770"/>
            <a:ext cx="7531100" cy="506412"/>
          </a:xfrm>
          <a:prstGeom prst="rect">
            <a:avLst/>
          </a:prstGeom>
          <a:noFill/>
          <a:ln w="9525">
            <a:noFill/>
            <a:miter lim="800000"/>
            <a:headEnd/>
            <a:tailEnd/>
          </a:ln>
        </p:spPr>
        <p:txBody>
          <a:bodyPr/>
          <a:lstStyle/>
          <a:p>
            <a:pPr>
              <a:defRPr/>
            </a:pPr>
            <a:r>
              <a:rPr lang="en-US" sz="2800" u="none" kern="0" dirty="0">
                <a:latin typeface="+mj-lt"/>
                <a:ea typeface="MS PGothic" pitchFamily="34" charset="-128"/>
                <a:cs typeface="+mj-cs"/>
              </a:rPr>
              <a:t>The </a:t>
            </a:r>
            <a:r>
              <a:rPr lang="en-US" sz="2800" b="1" i="1" u="none" kern="0" dirty="0">
                <a:latin typeface="+mj-lt"/>
                <a:ea typeface="MS PGothic" pitchFamily="34" charset="-128"/>
                <a:cs typeface="+mj-cs"/>
              </a:rPr>
              <a:t>RIGHT Way </a:t>
            </a:r>
            <a:r>
              <a:rPr lang="en-US" sz="2800" u="none" kern="0" dirty="0">
                <a:latin typeface="+mj-lt"/>
                <a:ea typeface="MS PGothic" pitchFamily="34" charset="-128"/>
                <a:cs typeface="+mj-cs"/>
              </a:rPr>
              <a:t>to </a:t>
            </a:r>
            <a:r>
              <a:rPr lang="en-US" sz="2800" u="none" kern="0" dirty="0" smtClean="0">
                <a:latin typeface="+mj-lt"/>
                <a:ea typeface="MS PGothic" pitchFamily="34" charset="-128"/>
                <a:cs typeface="+mj-cs"/>
              </a:rPr>
              <a:t>Benchmark </a:t>
            </a:r>
            <a:r>
              <a:rPr lang="en-US" sz="2000" u="none" kern="0" dirty="0" smtClean="0">
                <a:latin typeface="+mj-lt"/>
                <a:ea typeface="MS PGothic" pitchFamily="34" charset="-128"/>
                <a:cs typeface="+mj-cs"/>
              </a:rPr>
              <a:t>(U.S. Patent 8,150,198)</a:t>
            </a:r>
            <a:endParaRPr lang="en-US" sz="2800" u="none" kern="0" dirty="0">
              <a:latin typeface="+mj-lt"/>
              <a:ea typeface="MS PGothic" pitchFamily="34" charset="-128"/>
              <a:cs typeface="+mj-cs"/>
            </a:endParaRPr>
          </a:p>
        </p:txBody>
      </p:sp>
      <p:grpSp>
        <p:nvGrpSpPr>
          <p:cNvPr id="3" name="Group 2"/>
          <p:cNvGrpSpPr>
            <a:grpSpLocks/>
          </p:cNvGrpSpPr>
          <p:nvPr/>
        </p:nvGrpSpPr>
        <p:grpSpPr bwMode="auto">
          <a:xfrm>
            <a:off x="625475" y="1379538"/>
            <a:ext cx="7820025" cy="1385887"/>
            <a:chOff x="625475" y="1379991"/>
            <a:chExt cx="7820497" cy="1384995"/>
          </a:xfrm>
        </p:grpSpPr>
        <p:sp>
          <p:nvSpPr>
            <p:cNvPr id="11276" name="Rectangle 15"/>
            <p:cNvSpPr>
              <a:spLocks noChangeArrowheads="1"/>
            </p:cNvSpPr>
            <p:nvPr/>
          </p:nvSpPr>
          <p:spPr bwMode="auto">
            <a:xfrm>
              <a:off x="625475" y="1379991"/>
              <a:ext cx="5762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685800" indent="-2286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a:pPr>
              <a:r>
                <a:rPr lang="en-US" altLang="en-US" b="1" u="none" dirty="0">
                  <a:solidFill>
                    <a:srgbClr val="000000"/>
                  </a:solidFill>
                </a:rPr>
                <a:t>Use Data that has Integrity:</a:t>
              </a:r>
            </a:p>
            <a:p>
              <a:pPr lvl="1" eaLnBrk="1" hangingPunct="1">
                <a:buFont typeface="Arial" charset="0"/>
                <a:buChar char="•"/>
              </a:pPr>
              <a:r>
                <a:rPr lang="en-US" altLang="en-US" b="1" u="none" dirty="0">
                  <a:solidFill>
                    <a:srgbClr val="000000"/>
                  </a:solidFill>
                </a:rPr>
                <a:t>Right Source</a:t>
              </a:r>
            </a:p>
            <a:p>
              <a:pPr lvl="1" eaLnBrk="1" hangingPunct="1">
                <a:buFont typeface="Arial" charset="0"/>
                <a:buChar char="•"/>
              </a:pPr>
              <a:r>
                <a:rPr lang="en-US" altLang="en-US" b="1" u="none" dirty="0">
                  <a:solidFill>
                    <a:srgbClr val="000000"/>
                  </a:solidFill>
                </a:rPr>
                <a:t>Accurate</a:t>
              </a:r>
            </a:p>
            <a:p>
              <a:pPr lvl="1" eaLnBrk="1" hangingPunct="1">
                <a:buFont typeface="Arial" charset="0"/>
                <a:buChar char="•"/>
              </a:pPr>
              <a:r>
                <a:rPr lang="en-US" altLang="en-US" b="1" u="none" dirty="0">
                  <a:solidFill>
                    <a:srgbClr val="000000"/>
                  </a:solidFill>
                </a:rPr>
                <a:t>Timely</a:t>
              </a:r>
            </a:p>
            <a:p>
              <a:pPr lvl="1" eaLnBrk="1" hangingPunct="1">
                <a:buFont typeface="Arial" charset="0"/>
                <a:buChar char="•"/>
              </a:pPr>
              <a:r>
                <a:rPr lang="en-US" altLang="en-US" b="1" u="none" dirty="0">
                  <a:solidFill>
                    <a:srgbClr val="000000"/>
                  </a:solidFill>
                </a:rPr>
                <a:t>Comprehensive</a:t>
              </a:r>
            </a:p>
          </p:txBody>
        </p:sp>
        <p:pic>
          <p:nvPicPr>
            <p:cNvPr id="112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482" y="1379991"/>
              <a:ext cx="1617490" cy="12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p:cNvGrpSpPr>
          <p:nvPr/>
        </p:nvGrpSpPr>
        <p:grpSpPr bwMode="auto">
          <a:xfrm>
            <a:off x="614363" y="4676775"/>
            <a:ext cx="7913687" cy="1385888"/>
            <a:chOff x="614593" y="4676936"/>
            <a:chExt cx="7913980" cy="1384995"/>
          </a:xfrm>
        </p:grpSpPr>
        <p:pic>
          <p:nvPicPr>
            <p:cNvPr id="11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296" y="4720436"/>
              <a:ext cx="1737277" cy="13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nvSpPr>
          <p:spPr bwMode="auto">
            <a:xfrm>
              <a:off x="614593" y="4676936"/>
              <a:ext cx="5762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800100" indent="-3429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startAt="3"/>
              </a:pPr>
              <a:r>
                <a:rPr lang="en-US" altLang="en-US" b="1" u="none" dirty="0">
                  <a:solidFill>
                    <a:srgbClr val="000000"/>
                  </a:solidFill>
                </a:rPr>
                <a:t>Provide Output that is Simple, Transparent &amp; Practical:</a:t>
              </a:r>
            </a:p>
            <a:p>
              <a:pPr lvl="1" eaLnBrk="1" hangingPunct="1">
                <a:buFont typeface="Arial" charset="0"/>
                <a:buChar char="•"/>
              </a:pPr>
              <a:r>
                <a:rPr lang="en-US" altLang="en-US" b="1" u="none" dirty="0">
                  <a:solidFill>
                    <a:srgbClr val="000000"/>
                  </a:solidFill>
                </a:rPr>
                <a:t>Concise</a:t>
              </a:r>
            </a:p>
            <a:p>
              <a:pPr lvl="1" eaLnBrk="1" hangingPunct="1">
                <a:buFont typeface="Arial" charset="0"/>
                <a:buChar char="•"/>
              </a:pPr>
              <a:r>
                <a:rPr lang="en-US" altLang="en-US" b="1" u="none" dirty="0">
                  <a:solidFill>
                    <a:srgbClr val="000000"/>
                  </a:solidFill>
                </a:rPr>
                <a:t>Actionable</a:t>
              </a:r>
            </a:p>
            <a:p>
              <a:pPr lvl="1" eaLnBrk="1" hangingPunct="1">
                <a:buFont typeface="Arial" charset="0"/>
                <a:buChar char="•"/>
              </a:pPr>
              <a:r>
                <a:rPr lang="en-US" altLang="en-US" b="1" u="none" dirty="0">
                  <a:solidFill>
                    <a:srgbClr val="000000"/>
                  </a:solidFill>
                </a:rPr>
                <a:t>Timely</a:t>
              </a:r>
            </a:p>
            <a:p>
              <a:pPr lvl="1" eaLnBrk="1" hangingPunct="1">
                <a:buFont typeface="Arial" charset="0"/>
                <a:buChar char="•"/>
              </a:pPr>
              <a:r>
                <a:rPr lang="en-US" altLang="en-US" b="1" u="none" dirty="0">
                  <a:solidFill>
                    <a:srgbClr val="000000"/>
                  </a:solidFill>
                </a:rPr>
                <a:t>Procedurally Prudent</a:t>
              </a:r>
            </a:p>
          </p:txBody>
        </p:sp>
      </p:grpSp>
      <p:grpSp>
        <p:nvGrpSpPr>
          <p:cNvPr id="4" name="Group 3"/>
          <p:cNvGrpSpPr>
            <a:grpSpLocks/>
          </p:cNvGrpSpPr>
          <p:nvPr/>
        </p:nvGrpSpPr>
        <p:grpSpPr bwMode="auto">
          <a:xfrm>
            <a:off x="614363" y="3044825"/>
            <a:ext cx="7831137" cy="1217613"/>
            <a:chOff x="614597" y="3109356"/>
            <a:chExt cx="7831375" cy="1218509"/>
          </a:xfrm>
        </p:grpSpPr>
        <p:sp>
          <p:nvSpPr>
            <p:cNvPr id="11272" name="Rectangle 15"/>
            <p:cNvSpPr>
              <a:spLocks noChangeArrowheads="1"/>
            </p:cNvSpPr>
            <p:nvPr/>
          </p:nvSpPr>
          <p:spPr bwMode="auto">
            <a:xfrm>
              <a:off x="614597" y="3142014"/>
              <a:ext cx="57626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685800" indent="-2286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startAt="2"/>
              </a:pPr>
              <a:r>
                <a:rPr lang="en-US" altLang="en-US" b="1" u="none" dirty="0">
                  <a:solidFill>
                    <a:srgbClr val="000000"/>
                  </a:solidFill>
                </a:rPr>
                <a:t>Employ a Method that is Fair and Independent:</a:t>
              </a:r>
            </a:p>
            <a:p>
              <a:pPr lvl="1" eaLnBrk="1" hangingPunct="1">
                <a:buFont typeface="Arial" charset="0"/>
                <a:buChar char="•"/>
              </a:pPr>
              <a:r>
                <a:rPr lang="en-US" altLang="en-US" b="1" u="none" dirty="0">
                  <a:solidFill>
                    <a:srgbClr val="000000"/>
                  </a:solidFill>
                </a:rPr>
                <a:t>Build an </a:t>
              </a:r>
              <a:r>
                <a:rPr lang="en-US" altLang="en-US" b="1" i="1" u="none" dirty="0">
                  <a:solidFill>
                    <a:srgbClr val="000000"/>
                  </a:solidFill>
                </a:rPr>
                <a:t>“Apples to Apples” Comparison</a:t>
              </a:r>
              <a:r>
                <a:rPr lang="en-US" altLang="en-US" b="1" u="none" dirty="0">
                  <a:solidFill>
                    <a:srgbClr val="000000"/>
                  </a:solidFill>
                </a:rPr>
                <a:t> Group</a:t>
              </a:r>
            </a:p>
            <a:p>
              <a:pPr lvl="1" eaLnBrk="1" hangingPunct="1">
                <a:buFont typeface="Arial" charset="0"/>
                <a:buChar char="•"/>
              </a:pPr>
              <a:r>
                <a:rPr lang="en-US" altLang="en-US" b="1" u="none" dirty="0">
                  <a:solidFill>
                    <a:srgbClr val="000000"/>
                  </a:solidFill>
                </a:rPr>
                <a:t>Collect and Normalize ALL Fees</a:t>
              </a:r>
            </a:p>
            <a:p>
              <a:pPr lvl="1" eaLnBrk="1" hangingPunct="1">
                <a:buFont typeface="Arial" charset="0"/>
                <a:buChar char="•"/>
              </a:pPr>
              <a:r>
                <a:rPr lang="en-US" altLang="en-US" b="1" u="none" dirty="0">
                  <a:solidFill>
                    <a:srgbClr val="000000"/>
                  </a:solidFill>
                </a:rPr>
                <a:t>Examine Value for Participants, Sponsors &amp; Providers</a:t>
              </a:r>
            </a:p>
          </p:txBody>
        </p:sp>
        <p:pic>
          <p:nvPicPr>
            <p:cNvPr id="1127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612" y="3109356"/>
              <a:ext cx="1589360" cy="1218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19263856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sp>
        <p:nvSpPr>
          <p:cNvPr id="7" name="Rectangle 2"/>
          <p:cNvSpPr>
            <a:spLocks noGrp="1" noChangeArrowheads="1"/>
          </p:cNvSpPr>
          <p:nvPr>
            <p:ph type="title" idx="4294967295"/>
          </p:nvPr>
        </p:nvSpPr>
        <p:spPr>
          <a:xfrm>
            <a:off x="368300" y="134020"/>
            <a:ext cx="7531100" cy="910998"/>
          </a:xfrm>
        </p:spPr>
        <p:txBody>
          <a:bodyPr/>
          <a:lstStyle/>
          <a:p>
            <a:pPr eaLnBrk="1" hangingPunct="1"/>
            <a:r>
              <a:rPr lang="en-US" b="0" dirty="0" smtClean="0">
                <a:solidFill>
                  <a:schemeClr val="tx1"/>
                </a:solidFill>
                <a:ea typeface="ＭＳ Ｐゴシック" pitchFamily="34" charset="-128"/>
              </a:rPr>
              <a:t>True or False:</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Average Balance impacts the Benchmark Group</a:t>
            </a:r>
          </a:p>
        </p:txBody>
      </p:sp>
      <p:pic>
        <p:nvPicPr>
          <p:cNvPr id="5" name="Picture 4"/>
          <p:cNvPicPr>
            <a:picLocks noChangeAspect="1"/>
          </p:cNvPicPr>
          <p:nvPr/>
        </p:nvPicPr>
        <p:blipFill>
          <a:blip r:embed="rId3"/>
          <a:stretch>
            <a:fillRect/>
          </a:stretch>
        </p:blipFill>
        <p:spPr>
          <a:xfrm>
            <a:off x="1004458" y="1295342"/>
            <a:ext cx="7256672" cy="3411579"/>
          </a:xfrm>
          <a:prstGeom prst="rect">
            <a:avLst/>
          </a:prstGeom>
          <a:ln>
            <a:solidFill>
              <a:schemeClr val="tx1"/>
            </a:solidFill>
          </a:ln>
        </p:spPr>
      </p:pic>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14</a:t>
            </a:fld>
            <a:endParaRPr lang="en-US" dirty="0"/>
          </a:p>
        </p:txBody>
      </p:sp>
    </p:spTree>
    <p:extLst>
      <p:ext uri="{BB962C8B-B14F-4D97-AF65-F5344CB8AC3E}">
        <p14:creationId xmlns:p14="http://schemas.microsoft.com/office/powerpoint/2010/main" val="1330484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idx="4294967295"/>
          </p:nvPr>
        </p:nvSpPr>
        <p:spPr>
          <a:xfrm>
            <a:off x="368300" y="134020"/>
            <a:ext cx="7531100" cy="910998"/>
          </a:xfrm>
        </p:spPr>
        <p:txBody>
          <a:bodyPr/>
          <a:lstStyle/>
          <a:p>
            <a:pPr eaLnBrk="1" hangingPunct="1"/>
            <a:r>
              <a:rPr lang="en-US" b="0" dirty="0">
                <a:solidFill>
                  <a:schemeClr val="tx1"/>
                </a:solidFill>
                <a:ea typeface="ＭＳ Ｐゴシック" pitchFamily="34" charset="-128"/>
              </a:rPr>
              <a:t>v</a:t>
            </a:r>
            <a:r>
              <a:rPr lang="en-US" b="0" dirty="0" smtClean="0">
                <a:solidFill>
                  <a:schemeClr val="tx1"/>
                </a:solidFill>
                <a:ea typeface="ＭＳ Ｐゴシック" pitchFamily="34" charset="-128"/>
              </a:rPr>
              <a:t>2 Improvement:</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Benchmark Groups Customized BY PROVIDER</a:t>
            </a:r>
          </a:p>
        </p:txBody>
      </p:sp>
      <p:sp>
        <p:nvSpPr>
          <p:cNvPr id="19"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468086" y="1198588"/>
            <a:ext cx="8406422" cy="4886902"/>
          </a:xfrm>
          <a:prstGeom prst="rect">
            <a:avLst/>
          </a:prstGeom>
        </p:spPr>
      </p:pic>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15</a:t>
            </a:fld>
            <a:endParaRPr lang="en-US" dirty="0"/>
          </a:p>
        </p:txBody>
      </p:sp>
    </p:spTree>
    <p:extLst>
      <p:ext uri="{BB962C8B-B14F-4D97-AF65-F5344CB8AC3E}">
        <p14:creationId xmlns:p14="http://schemas.microsoft.com/office/powerpoint/2010/main" val="39397608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sp>
        <p:nvSpPr>
          <p:cNvPr id="7" name="Rectangle 2"/>
          <p:cNvSpPr>
            <a:spLocks noGrp="1" noChangeArrowheads="1"/>
          </p:cNvSpPr>
          <p:nvPr>
            <p:ph type="title" idx="4294967295"/>
          </p:nvPr>
        </p:nvSpPr>
        <p:spPr>
          <a:xfrm>
            <a:off x="368300" y="134020"/>
            <a:ext cx="7531100" cy="910998"/>
          </a:xfrm>
        </p:spPr>
        <p:txBody>
          <a:bodyPr/>
          <a:lstStyle/>
          <a:p>
            <a:pPr eaLnBrk="1" hangingPunct="1"/>
            <a:r>
              <a:rPr lang="en-US" b="0" dirty="0" smtClean="0">
                <a:solidFill>
                  <a:schemeClr val="tx1"/>
                </a:solidFill>
                <a:ea typeface="ＭＳ Ｐゴシック" pitchFamily="34" charset="-128"/>
              </a:rPr>
              <a:t>True or False:</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Plans with Identical Funds Have Identical Fees</a:t>
            </a:r>
          </a:p>
        </p:txBody>
      </p:sp>
      <p:pic>
        <p:nvPicPr>
          <p:cNvPr id="4" name="Picture 3"/>
          <p:cNvPicPr>
            <a:picLocks noChangeAspect="1"/>
          </p:cNvPicPr>
          <p:nvPr/>
        </p:nvPicPr>
        <p:blipFill>
          <a:blip r:embed="rId3"/>
          <a:stretch>
            <a:fillRect/>
          </a:stretch>
        </p:blipFill>
        <p:spPr>
          <a:xfrm>
            <a:off x="1701269" y="1324940"/>
            <a:ext cx="2863693" cy="4613406"/>
          </a:xfrm>
          <a:prstGeom prst="rect">
            <a:avLst/>
          </a:prstGeom>
        </p:spPr>
      </p:pic>
      <p:pic>
        <p:nvPicPr>
          <p:cNvPr id="5" name="Picture 4"/>
          <p:cNvPicPr>
            <a:picLocks noChangeAspect="1"/>
          </p:cNvPicPr>
          <p:nvPr/>
        </p:nvPicPr>
        <p:blipFill>
          <a:blip r:embed="rId4"/>
          <a:stretch>
            <a:fillRect/>
          </a:stretch>
        </p:blipFill>
        <p:spPr>
          <a:xfrm>
            <a:off x="4564966" y="1314430"/>
            <a:ext cx="3302907" cy="4602896"/>
          </a:xfrm>
          <a:prstGeom prst="rect">
            <a:avLst/>
          </a:prstGeom>
        </p:spPr>
      </p:pic>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16</a:t>
            </a:fld>
            <a:endParaRPr lang="en-US" dirty="0"/>
          </a:p>
        </p:txBody>
      </p:sp>
    </p:spTree>
    <p:extLst>
      <p:ext uri="{BB962C8B-B14F-4D97-AF65-F5344CB8AC3E}">
        <p14:creationId xmlns:p14="http://schemas.microsoft.com/office/powerpoint/2010/main" val="2781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idx="4294967295"/>
          </p:nvPr>
        </p:nvSpPr>
        <p:spPr>
          <a:xfrm>
            <a:off x="368300" y="134020"/>
            <a:ext cx="7531100" cy="910998"/>
          </a:xfrm>
        </p:spPr>
        <p:txBody>
          <a:bodyPr/>
          <a:lstStyle/>
          <a:p>
            <a:pPr eaLnBrk="1" hangingPunct="1"/>
            <a:r>
              <a:rPr lang="en-US" b="0" dirty="0">
                <a:solidFill>
                  <a:schemeClr val="tx1"/>
                </a:solidFill>
                <a:ea typeface="ＭＳ Ｐゴシック" pitchFamily="34" charset="-128"/>
              </a:rPr>
              <a:t>v</a:t>
            </a:r>
            <a:r>
              <a:rPr lang="en-US" b="0" dirty="0" smtClean="0">
                <a:solidFill>
                  <a:schemeClr val="tx1"/>
                </a:solidFill>
                <a:ea typeface="ＭＳ Ｐゴシック" pitchFamily="34" charset="-128"/>
              </a:rPr>
              <a:t>2 Improvement:</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Plan Weighted Investment Expense</a:t>
            </a:r>
          </a:p>
        </p:txBody>
      </p:sp>
      <p:sp>
        <p:nvSpPr>
          <p:cNvPr id="19"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1571669" y="1286637"/>
            <a:ext cx="6121901" cy="3562578"/>
          </a:xfrm>
          <a:prstGeom prst="rect">
            <a:avLst/>
          </a:prstGeom>
        </p:spPr>
      </p:pic>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17</a:t>
            </a:fld>
            <a:endParaRPr lang="en-US" dirty="0"/>
          </a:p>
        </p:txBody>
      </p:sp>
    </p:spTree>
    <p:extLst>
      <p:ext uri="{BB962C8B-B14F-4D97-AF65-F5344CB8AC3E}">
        <p14:creationId xmlns:p14="http://schemas.microsoft.com/office/powerpoint/2010/main" val="3731644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sp>
        <p:nvSpPr>
          <p:cNvPr id="7" name="Rectangle 2"/>
          <p:cNvSpPr>
            <a:spLocks noGrp="1" noChangeArrowheads="1"/>
          </p:cNvSpPr>
          <p:nvPr>
            <p:ph type="title" idx="4294967295"/>
          </p:nvPr>
        </p:nvSpPr>
        <p:spPr>
          <a:xfrm>
            <a:off x="368300" y="134020"/>
            <a:ext cx="7531100" cy="910998"/>
          </a:xfrm>
        </p:spPr>
        <p:txBody>
          <a:bodyPr/>
          <a:lstStyle/>
          <a:p>
            <a:pPr eaLnBrk="1" hangingPunct="1"/>
            <a:r>
              <a:rPr lang="en-US" b="0" dirty="0" smtClean="0">
                <a:solidFill>
                  <a:schemeClr val="tx1"/>
                </a:solidFill>
                <a:ea typeface="ＭＳ Ｐゴシック" pitchFamily="34" charset="-128"/>
              </a:rPr>
              <a:t>True or False:</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General Accounts have No Fees</a:t>
            </a:r>
          </a:p>
        </p:txBody>
      </p:sp>
      <p:pic>
        <p:nvPicPr>
          <p:cNvPr id="2" name="Picture 1"/>
          <p:cNvPicPr>
            <a:picLocks noChangeAspect="1"/>
          </p:cNvPicPr>
          <p:nvPr/>
        </p:nvPicPr>
        <p:blipFill>
          <a:blip r:embed="rId3"/>
          <a:stretch>
            <a:fillRect/>
          </a:stretch>
        </p:blipFill>
        <p:spPr>
          <a:xfrm>
            <a:off x="2535005" y="1363244"/>
            <a:ext cx="4122976" cy="4809638"/>
          </a:xfrm>
          <a:prstGeom prst="rect">
            <a:avLst/>
          </a:prstGeom>
          <a:ln>
            <a:solidFill>
              <a:schemeClr val="tx1"/>
            </a:solidFill>
          </a:ln>
        </p:spPr>
      </p:pic>
      <p:sp>
        <p:nvSpPr>
          <p:cNvPr id="3" name="Slide Number Placeholder 2"/>
          <p:cNvSpPr>
            <a:spLocks noGrp="1"/>
          </p:cNvSpPr>
          <p:nvPr>
            <p:ph type="sldNum" sz="quarter" idx="10"/>
          </p:nvPr>
        </p:nvSpPr>
        <p:spPr/>
        <p:txBody>
          <a:bodyPr/>
          <a:lstStyle/>
          <a:p>
            <a:pPr>
              <a:defRPr/>
            </a:pPr>
            <a:fld id="{840EF4B1-0684-4B1A-B53C-3B71276AF0DA}" type="slidenum">
              <a:rPr lang="en-US" smtClean="0"/>
              <a:pPr>
                <a:defRPr/>
              </a:pPr>
              <a:t>18</a:t>
            </a:fld>
            <a:endParaRPr lang="en-US" dirty="0"/>
          </a:p>
        </p:txBody>
      </p:sp>
    </p:spTree>
    <p:extLst>
      <p:ext uri="{BB962C8B-B14F-4D97-AF65-F5344CB8AC3E}">
        <p14:creationId xmlns:p14="http://schemas.microsoft.com/office/powerpoint/2010/main" val="185633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9425" y="1264510"/>
            <a:ext cx="8207375" cy="5111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0" name="Rectangle 2"/>
          <p:cNvSpPr>
            <a:spLocks noGrp="1" noChangeArrowheads="1"/>
          </p:cNvSpPr>
          <p:nvPr>
            <p:ph type="title" idx="4294967295"/>
          </p:nvPr>
        </p:nvSpPr>
        <p:spPr>
          <a:xfrm>
            <a:off x="381000" y="547688"/>
            <a:ext cx="7391400" cy="531812"/>
          </a:xfrm>
        </p:spPr>
        <p:txBody>
          <a:bodyPr/>
          <a:lstStyle/>
          <a:p>
            <a:pPr eaLnBrk="1" hangingPunct="1"/>
            <a:r>
              <a:rPr lang="en-US" b="0" dirty="0" smtClean="0">
                <a:solidFill>
                  <a:schemeClr val="tx1"/>
                </a:solidFill>
              </a:rPr>
              <a:t>Agenda</a:t>
            </a:r>
          </a:p>
        </p:txBody>
      </p:sp>
      <p:sp>
        <p:nvSpPr>
          <p:cNvPr id="4101" name="Line 7"/>
          <p:cNvSpPr>
            <a:spLocks noChangeShapeType="1"/>
          </p:cNvSpPr>
          <p:nvPr/>
        </p:nvSpPr>
        <p:spPr bwMode="auto">
          <a:xfrm>
            <a:off x="457200" y="1069975"/>
            <a:ext cx="8239125"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 name="Rectangle 3"/>
          <p:cNvSpPr>
            <a:spLocks noChangeArrowheads="1"/>
          </p:cNvSpPr>
          <p:nvPr/>
        </p:nvSpPr>
        <p:spPr bwMode="auto">
          <a:xfrm>
            <a:off x="606425" y="12954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spcBef>
                <a:spcPts val="600"/>
              </a:spcBef>
              <a:spcAft>
                <a:spcPts val="600"/>
              </a:spcAft>
              <a:buClr>
                <a:srgbClr val="9FA617"/>
              </a:buClr>
              <a:buFont typeface="Wingdings" pitchFamily="2" charset="2"/>
              <a:buAutoNum type="arabicPeriod"/>
            </a:pPr>
            <a:r>
              <a:rPr lang="en-US" sz="2400" u="none" dirty="0" smtClean="0"/>
              <a:t>FBi Benchmarking Basics</a:t>
            </a:r>
          </a:p>
          <a:p>
            <a:pPr marL="381000" indent="-381000">
              <a:spcBef>
                <a:spcPts val="600"/>
              </a:spcBef>
              <a:spcAft>
                <a:spcPts val="600"/>
              </a:spcAft>
              <a:buClr>
                <a:srgbClr val="9FA617"/>
              </a:buClr>
              <a:buFont typeface="Wingdings" pitchFamily="2" charset="2"/>
              <a:buAutoNum type="arabicPeriod"/>
            </a:pPr>
            <a:r>
              <a:rPr lang="en-US" sz="2400" u="none" dirty="0" smtClean="0"/>
              <a:t>Benefits to Plan Sponsors</a:t>
            </a:r>
          </a:p>
          <a:p>
            <a:pPr marL="381000" indent="-381000">
              <a:spcBef>
                <a:spcPts val="600"/>
              </a:spcBef>
              <a:spcAft>
                <a:spcPts val="600"/>
              </a:spcAft>
              <a:buClr>
                <a:srgbClr val="9FA617"/>
              </a:buClr>
              <a:buFont typeface="Wingdings" pitchFamily="2" charset="2"/>
              <a:buAutoNum type="arabicPeriod"/>
            </a:pPr>
            <a:r>
              <a:rPr lang="en-US" sz="2400" u="none" dirty="0" smtClean="0"/>
              <a:t>Benefits to Participants</a:t>
            </a:r>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1</a:t>
            </a:fld>
            <a:endParaRPr lang="en-US" dirty="0"/>
          </a:p>
        </p:txBody>
      </p:sp>
    </p:spTree>
    <p:extLst>
      <p:ext uri="{BB962C8B-B14F-4D97-AF65-F5344CB8AC3E}">
        <p14:creationId xmlns:p14="http://schemas.microsoft.com/office/powerpoint/2010/main" val="50205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idx="4294967295"/>
          </p:nvPr>
        </p:nvSpPr>
        <p:spPr>
          <a:xfrm>
            <a:off x="368300" y="134020"/>
            <a:ext cx="7531100" cy="910998"/>
          </a:xfrm>
        </p:spPr>
        <p:txBody>
          <a:bodyPr/>
          <a:lstStyle/>
          <a:p>
            <a:pPr eaLnBrk="1" hangingPunct="1"/>
            <a:r>
              <a:rPr lang="en-US" b="0" dirty="0">
                <a:solidFill>
                  <a:schemeClr val="tx1"/>
                </a:solidFill>
                <a:ea typeface="ＭＳ Ｐゴシック" pitchFamily="34" charset="-128"/>
              </a:rPr>
              <a:t>v</a:t>
            </a:r>
            <a:r>
              <a:rPr lang="en-US" b="0" dirty="0" smtClean="0">
                <a:solidFill>
                  <a:schemeClr val="tx1"/>
                </a:solidFill>
                <a:ea typeface="ＭＳ Ｐゴシック" pitchFamily="34" charset="-128"/>
              </a:rPr>
              <a:t>2 Improvement:</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Detail on General Accounts (and Stable Value)</a:t>
            </a:r>
          </a:p>
        </p:txBody>
      </p:sp>
      <p:sp>
        <p:nvSpPr>
          <p:cNvPr id="19"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pic>
        <p:nvPicPr>
          <p:cNvPr id="2" name="Picture 1"/>
          <p:cNvPicPr>
            <a:picLocks noChangeAspect="1"/>
          </p:cNvPicPr>
          <p:nvPr/>
        </p:nvPicPr>
        <p:blipFill>
          <a:blip r:embed="rId3"/>
          <a:stretch>
            <a:fillRect/>
          </a:stretch>
        </p:blipFill>
        <p:spPr>
          <a:xfrm>
            <a:off x="468086" y="1176751"/>
            <a:ext cx="8278366" cy="4698532"/>
          </a:xfrm>
          <a:prstGeom prst="rect">
            <a:avLst/>
          </a:prstGeom>
          <a:ln>
            <a:solidFill>
              <a:schemeClr val="tx1"/>
            </a:solidFill>
          </a:ln>
        </p:spPr>
      </p:pic>
      <p:sp>
        <p:nvSpPr>
          <p:cNvPr id="3" name="Slide Number Placeholder 2"/>
          <p:cNvSpPr>
            <a:spLocks noGrp="1"/>
          </p:cNvSpPr>
          <p:nvPr>
            <p:ph type="sldNum" sz="quarter" idx="10"/>
          </p:nvPr>
        </p:nvSpPr>
        <p:spPr/>
        <p:txBody>
          <a:bodyPr/>
          <a:lstStyle/>
          <a:p>
            <a:pPr>
              <a:defRPr/>
            </a:pPr>
            <a:fld id="{840EF4B1-0684-4B1A-B53C-3B71276AF0DA}" type="slidenum">
              <a:rPr lang="en-US" smtClean="0"/>
              <a:pPr>
                <a:defRPr/>
              </a:pPr>
              <a:t>19</a:t>
            </a:fld>
            <a:endParaRPr lang="en-US" dirty="0"/>
          </a:p>
        </p:txBody>
      </p:sp>
    </p:spTree>
    <p:extLst>
      <p:ext uri="{BB962C8B-B14F-4D97-AF65-F5344CB8AC3E}">
        <p14:creationId xmlns:p14="http://schemas.microsoft.com/office/powerpoint/2010/main" val="419956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sp>
        <p:nvSpPr>
          <p:cNvPr id="7" name="Rectangle 2"/>
          <p:cNvSpPr>
            <a:spLocks noGrp="1" noChangeArrowheads="1"/>
          </p:cNvSpPr>
          <p:nvPr>
            <p:ph type="title" idx="4294967295"/>
          </p:nvPr>
        </p:nvSpPr>
        <p:spPr>
          <a:xfrm>
            <a:off x="368300" y="134020"/>
            <a:ext cx="7531100" cy="910998"/>
          </a:xfrm>
        </p:spPr>
        <p:txBody>
          <a:bodyPr/>
          <a:lstStyle/>
          <a:p>
            <a:pPr eaLnBrk="1" hangingPunct="1"/>
            <a:r>
              <a:rPr lang="en-US" b="0" dirty="0" smtClean="0">
                <a:solidFill>
                  <a:schemeClr val="tx1"/>
                </a:solidFill>
                <a:ea typeface="ＭＳ Ｐゴシック" pitchFamily="34" charset="-128"/>
              </a:rPr>
              <a:t>True or False:</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You Can’t Predict Fees</a:t>
            </a:r>
          </a:p>
        </p:txBody>
      </p:sp>
      <p:pic>
        <p:nvPicPr>
          <p:cNvPr id="1026" name="Picture 2" descr="https://encrypted-tbn0.gstatic.com/images?q=tbn:ANd9GcSwklDohBX4da_N4E_mcKMZRoji-Kc7-x-70BYfJZ7OwdOCbh_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425" y="1652459"/>
            <a:ext cx="4122135" cy="41775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20</a:t>
            </a:fld>
            <a:endParaRPr lang="en-US" dirty="0"/>
          </a:p>
        </p:txBody>
      </p:sp>
    </p:spTree>
    <p:extLst>
      <p:ext uri="{BB962C8B-B14F-4D97-AF65-F5344CB8AC3E}">
        <p14:creationId xmlns:p14="http://schemas.microsoft.com/office/powerpoint/2010/main" val="1761311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idx="4294967295"/>
          </p:nvPr>
        </p:nvSpPr>
        <p:spPr>
          <a:xfrm>
            <a:off x="368300" y="134020"/>
            <a:ext cx="7531100" cy="910998"/>
          </a:xfrm>
        </p:spPr>
        <p:txBody>
          <a:bodyPr/>
          <a:lstStyle/>
          <a:p>
            <a:pPr eaLnBrk="1" hangingPunct="1"/>
            <a:r>
              <a:rPr lang="en-US" b="0" dirty="0">
                <a:solidFill>
                  <a:schemeClr val="tx1"/>
                </a:solidFill>
                <a:ea typeface="ＭＳ Ｐゴシック" pitchFamily="34" charset="-128"/>
              </a:rPr>
              <a:t>v</a:t>
            </a:r>
            <a:r>
              <a:rPr lang="en-US" b="0" dirty="0" smtClean="0">
                <a:solidFill>
                  <a:schemeClr val="tx1"/>
                </a:solidFill>
                <a:ea typeface="ＭＳ Ｐゴシック" pitchFamily="34" charset="-128"/>
              </a:rPr>
              <a:t>2 Improvement:</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Regression Analysis on Fees</a:t>
            </a:r>
          </a:p>
        </p:txBody>
      </p:sp>
      <p:sp>
        <p:nvSpPr>
          <p:cNvPr id="19" name="Line 4"/>
          <p:cNvSpPr>
            <a:spLocks noChangeShapeType="1"/>
          </p:cNvSpPr>
          <p:nvPr/>
        </p:nvSpPr>
        <p:spPr bwMode="auto">
          <a:xfrm flipV="1">
            <a:off x="468086" y="1071826"/>
            <a:ext cx="8256814" cy="0"/>
          </a:xfrm>
          <a:prstGeom prst="line">
            <a:avLst/>
          </a:prstGeom>
          <a:noFill/>
          <a:ln w="9525">
            <a:solidFill>
              <a:srgbClr val="D59F0F"/>
            </a:solidFill>
            <a:round/>
            <a:headEnd/>
            <a:tailEnd/>
          </a:ln>
        </p:spPr>
        <p:txBody>
          <a:bodyPr/>
          <a:lstStyle/>
          <a:p>
            <a:endParaRPr lang="en-US" dirty="0">
              <a:solidFill>
                <a:srgbClr val="000000"/>
              </a:solidFill>
            </a:endParaRPr>
          </a:p>
        </p:txBody>
      </p:sp>
      <p:pic>
        <p:nvPicPr>
          <p:cNvPr id="3" name="Picture 2"/>
          <p:cNvPicPr>
            <a:picLocks noChangeAspect="1"/>
          </p:cNvPicPr>
          <p:nvPr/>
        </p:nvPicPr>
        <p:blipFill>
          <a:blip r:embed="rId3"/>
          <a:stretch>
            <a:fillRect/>
          </a:stretch>
        </p:blipFill>
        <p:spPr>
          <a:xfrm>
            <a:off x="879397" y="1382936"/>
            <a:ext cx="7650793" cy="4219078"/>
          </a:xfrm>
          <a:prstGeom prst="rect">
            <a:avLst/>
          </a:prstGeom>
        </p:spPr>
      </p:pic>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21</a:t>
            </a:fld>
            <a:endParaRPr lang="en-US" dirty="0"/>
          </a:p>
        </p:txBody>
      </p:sp>
    </p:spTree>
    <p:extLst>
      <p:ext uri="{BB962C8B-B14F-4D97-AF65-F5344CB8AC3E}">
        <p14:creationId xmlns:p14="http://schemas.microsoft.com/office/powerpoint/2010/main" val="848350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8" name="Rectangle 2"/>
          <p:cNvSpPr txBox="1">
            <a:spLocks noChangeArrowheads="1"/>
          </p:cNvSpPr>
          <p:nvPr/>
        </p:nvSpPr>
        <p:spPr bwMode="auto">
          <a:xfrm>
            <a:off x="474662" y="171507"/>
            <a:ext cx="8218487" cy="89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lnSpc>
                <a:spcPct val="90000"/>
              </a:lnSpc>
            </a:pPr>
            <a:r>
              <a:rPr lang="en-US" altLang="en-US" sz="2800" u="none" dirty="0" smtClean="0"/>
              <a:t>v2 Improvement:</a:t>
            </a:r>
          </a:p>
          <a:p>
            <a:pPr eaLnBrk="1" hangingPunct="1">
              <a:lnSpc>
                <a:spcPct val="90000"/>
              </a:lnSpc>
            </a:pPr>
            <a:r>
              <a:rPr lang="en-US" altLang="en-US" sz="2800" u="none" dirty="0" smtClean="0"/>
              <a:t>Greater Emphasis on Fees AND Value</a:t>
            </a:r>
            <a:endParaRPr lang="en-US" altLang="en-US" sz="2800" b="1" u="none" dirty="0"/>
          </a:p>
        </p:txBody>
      </p:sp>
      <p:sp>
        <p:nvSpPr>
          <p:cNvPr id="11269" name="TextBox 21"/>
          <p:cNvSpPr txBox="1">
            <a:spLocks noChangeArrowheads="1"/>
          </p:cNvSpPr>
          <p:nvPr/>
        </p:nvSpPr>
        <p:spPr bwMode="auto">
          <a:xfrm>
            <a:off x="6951607" y="1366838"/>
            <a:ext cx="1239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a:t>Advisors</a:t>
            </a:r>
          </a:p>
        </p:txBody>
      </p:sp>
      <p:grpSp>
        <p:nvGrpSpPr>
          <p:cNvPr id="4" name="Group 3"/>
          <p:cNvGrpSpPr/>
          <p:nvPr/>
        </p:nvGrpSpPr>
        <p:grpSpPr>
          <a:xfrm>
            <a:off x="6488057" y="1828800"/>
            <a:ext cx="2116138" cy="3284717"/>
            <a:chOff x="6488057" y="1828800"/>
            <a:chExt cx="2116138" cy="3284717"/>
          </a:xfrm>
        </p:grpSpPr>
        <p:pic>
          <p:nvPicPr>
            <p:cNvPr id="11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57" y="1828800"/>
              <a:ext cx="2116138" cy="20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1" name="TextBox 13"/>
            <p:cNvSpPr txBox="1">
              <a:spLocks noChangeArrowheads="1"/>
            </p:cNvSpPr>
            <p:nvPr/>
          </p:nvSpPr>
          <p:spPr bwMode="auto">
            <a:xfrm>
              <a:off x="6564257" y="3913188"/>
              <a:ext cx="18183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marL="168275" indent="-168275" eaLnBrk="1" hangingPunct="1">
                <a:buFont typeface="Arial" panose="020B0604020202020204" pitchFamily="34" charset="0"/>
                <a:buChar char="•"/>
              </a:pPr>
              <a:r>
                <a:rPr lang="en-US" altLang="en-US" i="1" u="none" dirty="0" smtClean="0">
                  <a:solidFill>
                    <a:srgbClr val="0070C0"/>
                  </a:solidFill>
                </a:rPr>
                <a:t>Investments</a:t>
              </a:r>
            </a:p>
            <a:p>
              <a:pPr marL="168275" indent="-168275" eaLnBrk="1" hangingPunct="1">
                <a:buFont typeface="Arial" panose="020B0604020202020204" pitchFamily="34" charset="0"/>
                <a:buChar char="•"/>
              </a:pPr>
              <a:r>
                <a:rPr lang="en-US" altLang="en-US" i="1" u="none" dirty="0" smtClean="0">
                  <a:solidFill>
                    <a:srgbClr val="0070C0"/>
                  </a:solidFill>
                </a:rPr>
                <a:t>Vendor Mgmt</a:t>
              </a:r>
            </a:p>
            <a:p>
              <a:pPr marL="168275" indent="-168275" eaLnBrk="1" hangingPunct="1">
                <a:buFont typeface="Arial" panose="020B0604020202020204" pitchFamily="34" charset="0"/>
                <a:buChar char="•"/>
              </a:pPr>
              <a:r>
                <a:rPr lang="en-US" altLang="en-US" i="1" u="none" dirty="0" smtClean="0">
                  <a:solidFill>
                    <a:srgbClr val="0070C0"/>
                  </a:solidFill>
                </a:rPr>
                <a:t>Plan Mgmt</a:t>
              </a:r>
            </a:p>
            <a:p>
              <a:pPr marL="168275" indent="-168275" eaLnBrk="1" hangingPunct="1">
                <a:buFont typeface="Arial" panose="020B0604020202020204" pitchFamily="34" charset="0"/>
                <a:buChar char="•"/>
              </a:pPr>
              <a:r>
                <a:rPr lang="en-US" altLang="en-US" i="1" u="none" dirty="0" smtClean="0">
                  <a:solidFill>
                    <a:srgbClr val="0070C0"/>
                  </a:solidFill>
                </a:rPr>
                <a:t>Participant Svcs</a:t>
              </a:r>
              <a:endParaRPr lang="en-US" altLang="en-US" i="1" u="none" dirty="0">
                <a:solidFill>
                  <a:srgbClr val="0070C0"/>
                </a:solidFill>
              </a:endParaRPr>
            </a:p>
          </p:txBody>
        </p:sp>
      </p:grpSp>
      <p:sp>
        <p:nvSpPr>
          <p:cNvPr id="11273" name="TextBox 15"/>
          <p:cNvSpPr txBox="1">
            <a:spLocks noChangeArrowheads="1"/>
          </p:cNvSpPr>
          <p:nvPr/>
        </p:nvSpPr>
        <p:spPr bwMode="auto">
          <a:xfrm>
            <a:off x="3597275" y="1385888"/>
            <a:ext cx="1824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a:t>RKs and TPAs</a:t>
            </a:r>
          </a:p>
        </p:txBody>
      </p:sp>
      <p:grpSp>
        <p:nvGrpSpPr>
          <p:cNvPr id="3" name="Group 2"/>
          <p:cNvGrpSpPr/>
          <p:nvPr/>
        </p:nvGrpSpPr>
        <p:grpSpPr>
          <a:xfrm>
            <a:off x="3382419" y="1955800"/>
            <a:ext cx="2178594" cy="3711714"/>
            <a:chOff x="3382419" y="1955800"/>
            <a:chExt cx="2178594" cy="3711714"/>
          </a:xfrm>
        </p:grpSpPr>
        <p:pic>
          <p:nvPicPr>
            <p:cNvPr id="112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1955800"/>
              <a:ext cx="2122488" cy="186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4" name="TextBox 16"/>
            <p:cNvSpPr txBox="1">
              <a:spLocks noChangeArrowheads="1"/>
            </p:cNvSpPr>
            <p:nvPr/>
          </p:nvSpPr>
          <p:spPr bwMode="auto">
            <a:xfrm>
              <a:off x="3382419" y="3913188"/>
              <a:ext cx="213039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marL="168275" indent="-168275" eaLnBrk="1" hangingPunct="1">
                <a:buFont typeface="Arial" panose="020B0604020202020204" pitchFamily="34" charset="0"/>
                <a:buChar char="•"/>
              </a:pPr>
              <a:r>
                <a:rPr lang="en-US" altLang="en-US" i="1" u="none" dirty="0" smtClean="0">
                  <a:solidFill>
                    <a:srgbClr val="0070C0"/>
                  </a:solidFill>
                </a:rPr>
                <a:t>Plan Complexity</a:t>
              </a:r>
            </a:p>
            <a:p>
              <a:pPr marL="168275" indent="-168275" eaLnBrk="1" hangingPunct="1">
                <a:buFont typeface="Arial" panose="020B0604020202020204" pitchFamily="34" charset="0"/>
                <a:buChar char="•"/>
              </a:pPr>
              <a:r>
                <a:rPr lang="en-US" altLang="en-US" i="1" u="none" dirty="0" smtClean="0">
                  <a:solidFill>
                    <a:srgbClr val="0070C0"/>
                  </a:solidFill>
                </a:rPr>
                <a:t>Recordkeeping</a:t>
              </a:r>
            </a:p>
            <a:p>
              <a:pPr marL="168275" indent="-168275" eaLnBrk="1" hangingPunct="1">
                <a:buFont typeface="Arial" panose="020B0604020202020204" pitchFamily="34" charset="0"/>
                <a:buChar char="•"/>
              </a:pPr>
              <a:r>
                <a:rPr lang="en-US" altLang="en-US" i="1" u="none" dirty="0" smtClean="0">
                  <a:solidFill>
                    <a:srgbClr val="0070C0"/>
                  </a:solidFill>
                </a:rPr>
                <a:t>Administration</a:t>
              </a:r>
            </a:p>
            <a:p>
              <a:pPr marL="168275" indent="-168275" eaLnBrk="1" hangingPunct="1">
                <a:buFont typeface="Arial" panose="020B0604020202020204" pitchFamily="34" charset="0"/>
                <a:buChar char="•"/>
              </a:pPr>
              <a:r>
                <a:rPr lang="en-US" altLang="en-US" i="1" u="none" dirty="0" smtClean="0">
                  <a:solidFill>
                    <a:srgbClr val="0070C0"/>
                  </a:solidFill>
                </a:rPr>
                <a:t>Compliance</a:t>
              </a:r>
            </a:p>
            <a:p>
              <a:pPr marL="168275" indent="-168275" eaLnBrk="1" hangingPunct="1">
                <a:buFont typeface="Arial" panose="020B0604020202020204" pitchFamily="34" charset="0"/>
                <a:buChar char="•"/>
              </a:pPr>
              <a:r>
                <a:rPr lang="en-US" altLang="en-US" i="1" u="none" dirty="0" smtClean="0">
                  <a:solidFill>
                    <a:srgbClr val="0070C0"/>
                  </a:solidFill>
                </a:rPr>
                <a:t>Communications</a:t>
              </a:r>
            </a:p>
            <a:p>
              <a:pPr marL="168275" indent="-168275" eaLnBrk="1" hangingPunct="1">
                <a:buFont typeface="Arial" panose="020B0604020202020204" pitchFamily="34" charset="0"/>
                <a:buChar char="•"/>
              </a:pPr>
              <a:r>
                <a:rPr lang="en-US" altLang="en-US" i="1" u="none" dirty="0" smtClean="0">
                  <a:solidFill>
                    <a:srgbClr val="0070C0"/>
                  </a:solidFill>
                </a:rPr>
                <a:t>Participant Success</a:t>
              </a:r>
              <a:endParaRPr lang="en-US" altLang="en-US" i="1" u="none" dirty="0">
                <a:solidFill>
                  <a:srgbClr val="0070C0"/>
                </a:solidFill>
              </a:endParaRPr>
            </a:p>
          </p:txBody>
        </p:sp>
      </p:grpSp>
      <p:sp>
        <p:nvSpPr>
          <p:cNvPr id="11275" name="TextBox 18"/>
          <p:cNvSpPr txBox="1">
            <a:spLocks noChangeArrowheads="1"/>
          </p:cNvSpPr>
          <p:nvPr/>
        </p:nvSpPr>
        <p:spPr bwMode="auto">
          <a:xfrm>
            <a:off x="585194" y="1376363"/>
            <a:ext cx="2287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a:t>Investment Mgrs</a:t>
            </a:r>
          </a:p>
        </p:txBody>
      </p:sp>
      <p:grpSp>
        <p:nvGrpSpPr>
          <p:cNvPr id="2" name="Group 1"/>
          <p:cNvGrpSpPr/>
          <p:nvPr/>
        </p:nvGrpSpPr>
        <p:grpSpPr>
          <a:xfrm>
            <a:off x="727467" y="1955800"/>
            <a:ext cx="1896077" cy="2540659"/>
            <a:chOff x="727467" y="1955800"/>
            <a:chExt cx="1896077" cy="2540659"/>
          </a:xfrm>
        </p:grpSpPr>
        <p:sp>
          <p:nvSpPr>
            <p:cNvPr id="11276" name="TextBox 19"/>
            <p:cNvSpPr txBox="1">
              <a:spLocks noChangeArrowheads="1"/>
            </p:cNvSpPr>
            <p:nvPr/>
          </p:nvSpPr>
          <p:spPr bwMode="auto">
            <a:xfrm>
              <a:off x="727467" y="3850128"/>
              <a:ext cx="8963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marL="168275" indent="-168275" eaLnBrk="1" hangingPunct="1">
                <a:buFont typeface="Arial" panose="020B0604020202020204" pitchFamily="34" charset="0"/>
                <a:buChar char="•"/>
              </a:pPr>
              <a:r>
                <a:rPr lang="en-US" altLang="en-US" i="1" u="none" dirty="0" smtClean="0">
                  <a:solidFill>
                    <a:srgbClr val="0070C0"/>
                  </a:solidFill>
                </a:rPr>
                <a:t>Alpha</a:t>
              </a:r>
            </a:p>
            <a:p>
              <a:pPr marL="168275" indent="-168275" eaLnBrk="1" hangingPunct="1">
                <a:buFont typeface="Arial" panose="020B0604020202020204" pitchFamily="34" charset="0"/>
                <a:buChar char="•"/>
              </a:pPr>
              <a:r>
                <a:rPr lang="en-US" altLang="en-US" i="1" u="none" dirty="0" smtClean="0">
                  <a:solidFill>
                    <a:srgbClr val="0070C0"/>
                  </a:solidFill>
                </a:rPr>
                <a:t>Beta</a:t>
              </a:r>
              <a:endParaRPr lang="en-US" altLang="en-US" i="1" u="none" dirty="0">
                <a:solidFill>
                  <a:srgbClr val="0070C0"/>
                </a:solidFill>
              </a:endParaRPr>
            </a:p>
          </p:txBody>
        </p:sp>
        <p:pic>
          <p:nvPicPr>
            <p:cNvPr id="1127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931" y="1955800"/>
              <a:ext cx="1852613" cy="18049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42129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500"/>
                                        <p:tgtEl>
                                          <p:spTgt spid="11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fade">
                                      <p:cBhvr>
                                        <p:cTn id="17" dur="500"/>
                                        <p:tgtEl>
                                          <p:spTgt spid="112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fade">
                                      <p:cBhvr>
                                        <p:cTn id="27" dur="500"/>
                                        <p:tgtEl>
                                          <p:spTgt spid="112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3" grpId="0"/>
      <p:bldP spid="112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smtClean="0">
                <a:solidFill>
                  <a:schemeClr val="tx1"/>
                </a:solidFill>
                <a:ea typeface="ＭＳ Ｐゴシック" pitchFamily="34" charset="-128"/>
              </a:rPr>
              <a:t>True or False:</a:t>
            </a:r>
            <a:br>
              <a:rPr lang="en-US" sz="2800" b="0" dirty="0" smtClean="0">
                <a:solidFill>
                  <a:schemeClr val="tx1"/>
                </a:solidFill>
                <a:ea typeface="ＭＳ Ｐゴシック" pitchFamily="34" charset="-128"/>
              </a:rPr>
            </a:br>
            <a:r>
              <a:rPr lang="en-US" sz="2800" dirty="0" smtClean="0">
                <a:ea typeface="ＭＳ Ｐゴシック" pitchFamily="34" charset="-128"/>
              </a:rPr>
              <a:t>Performance Reviews are a commodity</a:t>
            </a:r>
            <a:endParaRPr lang="en-US" sz="2800" b="0" dirty="0" smtClean="0">
              <a:solidFill>
                <a:schemeClr val="tx1"/>
              </a:solidFill>
              <a:ea typeface="ＭＳ Ｐゴシック" pitchFamily="34" charset="-128"/>
            </a:endParaRPr>
          </a:p>
        </p:txBody>
      </p:sp>
      <p:pic>
        <p:nvPicPr>
          <p:cNvPr id="2" name="Picture 1"/>
          <p:cNvPicPr>
            <a:picLocks noChangeAspect="1"/>
          </p:cNvPicPr>
          <p:nvPr/>
        </p:nvPicPr>
        <p:blipFill>
          <a:blip r:embed="rId3"/>
          <a:stretch>
            <a:fillRect/>
          </a:stretch>
        </p:blipFill>
        <p:spPr>
          <a:xfrm>
            <a:off x="750068" y="1690012"/>
            <a:ext cx="3990098" cy="2903009"/>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3983420" y="2678810"/>
            <a:ext cx="4246179" cy="2923205"/>
          </a:xfrm>
          <a:prstGeom prst="rect">
            <a:avLst/>
          </a:prstGeom>
          <a:ln>
            <a:solidFill>
              <a:schemeClr val="tx1"/>
            </a:solidFill>
          </a:ln>
        </p:spPr>
      </p:pic>
    </p:spTree>
    <p:extLst>
      <p:ext uri="{BB962C8B-B14F-4D97-AF65-F5344CB8AC3E}">
        <p14:creationId xmlns:p14="http://schemas.microsoft.com/office/powerpoint/2010/main" val="2522494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TextBox 14"/>
          <p:cNvSpPr txBox="1"/>
          <p:nvPr/>
        </p:nvSpPr>
        <p:spPr>
          <a:xfrm>
            <a:off x="1933106" y="1537027"/>
            <a:ext cx="5425588" cy="369332"/>
          </a:xfrm>
          <a:prstGeom prst="rect">
            <a:avLst/>
          </a:prstGeom>
          <a:noFill/>
        </p:spPr>
        <p:txBody>
          <a:bodyPr wrap="none" lIns="0" tIns="0" rIns="0" bIns="0" rtlCol="0">
            <a:spAutoFit/>
          </a:bodyPr>
          <a:lstStyle/>
          <a:p>
            <a:r>
              <a:rPr lang="en-US" sz="2400" u="none" dirty="0" smtClean="0"/>
              <a:t>Provide and Review Performance Reporting</a:t>
            </a:r>
            <a:endParaRPr lang="en-US" sz="2400" u="none" dirty="0"/>
          </a:p>
        </p:txBody>
      </p:sp>
      <p:graphicFrame>
        <p:nvGraphicFramePr>
          <p:cNvPr id="16" name="Table 15"/>
          <p:cNvGraphicFramePr>
            <a:graphicFrameLocks noGrp="1"/>
          </p:cNvGraphicFramePr>
          <p:nvPr>
            <p:extLst/>
          </p:nvPr>
        </p:nvGraphicFramePr>
        <p:xfrm>
          <a:off x="251486" y="2692735"/>
          <a:ext cx="8739262" cy="1463776"/>
        </p:xfrm>
        <a:graphic>
          <a:graphicData uri="http://schemas.openxmlformats.org/drawingml/2006/table">
            <a:tbl>
              <a:tblPr firstRow="1" bandRow="1">
                <a:tableStyleId>{5C22544A-7EE6-4342-B048-85BDC9FD1C3A}</a:tableStyleId>
              </a:tblPr>
              <a:tblGrid>
                <a:gridCol w="867642"/>
                <a:gridCol w="1137990"/>
                <a:gridCol w="1351756"/>
                <a:gridCol w="1175713"/>
                <a:gridCol w="1263735"/>
                <a:gridCol w="1383192"/>
                <a:gridCol w="1559234"/>
              </a:tblGrid>
              <a:tr h="1463776">
                <a:tc>
                  <a:txBody>
                    <a:bodyPr/>
                    <a:lstStyle/>
                    <a:p>
                      <a:pPr algn="ctr"/>
                      <a:r>
                        <a:rPr lang="en-US" sz="1000" b="0" dirty="0" smtClean="0">
                          <a:solidFill>
                            <a:srgbClr val="000000"/>
                          </a:solidFill>
                        </a:rPr>
                        <a:t>Review </a:t>
                      </a:r>
                      <a:br>
                        <a:rPr lang="en-US" sz="1000" b="0" dirty="0" smtClean="0">
                          <a:solidFill>
                            <a:srgbClr val="000000"/>
                          </a:solidFill>
                        </a:rPr>
                      </a:br>
                      <a:r>
                        <a:rPr lang="en-US" sz="1000" b="0" dirty="0" smtClean="0">
                          <a:solidFill>
                            <a:srgbClr val="000000"/>
                          </a:solidFill>
                        </a:rPr>
                        <a:t>RK/TPA-Provided</a:t>
                      </a:r>
                      <a:r>
                        <a:rPr lang="en-US" sz="1000" b="0" baseline="0" dirty="0" smtClean="0">
                          <a:solidFill>
                            <a:srgbClr val="000000"/>
                          </a:solidFill>
                        </a:rPr>
                        <a:t> Performance Reports</a:t>
                      </a:r>
                      <a:endParaRPr lang="en-US" sz="1000" b="0" dirty="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c>
                  <a:txBody>
                    <a:bodyPr/>
                    <a:lstStyle/>
                    <a:p>
                      <a:pPr algn="ctr"/>
                      <a:r>
                        <a:rPr lang="en-US" sz="1000" b="0" dirty="0" smtClean="0">
                          <a:solidFill>
                            <a:srgbClr val="000000"/>
                          </a:solidFill>
                        </a:rPr>
                        <a:t>Use Standardized Screening Tool </a:t>
                      </a:r>
                      <a:br>
                        <a:rPr lang="en-US" sz="1000" b="0" dirty="0" smtClean="0">
                          <a:solidFill>
                            <a:srgbClr val="000000"/>
                          </a:solidFill>
                        </a:rPr>
                      </a:br>
                      <a:r>
                        <a:rPr lang="en-US" sz="1000" b="0" dirty="0" smtClean="0">
                          <a:solidFill>
                            <a:srgbClr val="000000"/>
                          </a:solidFill>
                        </a:rPr>
                        <a:t>(</a:t>
                      </a:r>
                      <a:r>
                        <a:rPr lang="en-US" sz="1000" b="0" i="1" dirty="0" smtClean="0">
                          <a:solidFill>
                            <a:srgbClr val="000000"/>
                          </a:solidFill>
                        </a:rPr>
                        <a:t>i.e.</a:t>
                      </a:r>
                      <a:r>
                        <a:rPr lang="en-US" sz="1000" b="0" dirty="0" smtClean="0">
                          <a:solidFill>
                            <a:srgbClr val="000000"/>
                          </a:solidFill>
                        </a:rPr>
                        <a:t> Morningstar, Lipper,</a:t>
                      </a:r>
                      <a:r>
                        <a:rPr lang="en-US" sz="1000" b="0" i="1" dirty="0" smtClean="0">
                          <a:solidFill>
                            <a:srgbClr val="000000"/>
                          </a:solidFill>
                        </a:rPr>
                        <a:t> etc.</a:t>
                      </a:r>
                      <a:r>
                        <a:rPr lang="en-US" sz="1000" b="0" dirty="0" smtClean="0">
                          <a:solidFill>
                            <a:srgbClr val="000000"/>
                          </a:solidFill>
                        </a:rPr>
                        <a:t>)</a:t>
                      </a:r>
                      <a:endParaRPr lang="en-US" sz="1000" b="0" dirty="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c>
                  <a:txBody>
                    <a:bodyPr/>
                    <a:lstStyle/>
                    <a:p>
                      <a:pPr algn="ctr"/>
                      <a:r>
                        <a:rPr lang="en-US" sz="1000" b="0" dirty="0" smtClean="0">
                          <a:solidFill>
                            <a:srgbClr val="000000"/>
                          </a:solidFill>
                        </a:rPr>
                        <a:t>Use Customized Version of Standard Reporting Tool </a:t>
                      </a:r>
                      <a:br>
                        <a:rPr lang="en-US" sz="1000" b="0" dirty="0" smtClean="0">
                          <a:solidFill>
                            <a:srgbClr val="000000"/>
                          </a:solidFill>
                        </a:rPr>
                      </a:br>
                      <a:r>
                        <a:rPr lang="en-US" sz="1000" b="0" dirty="0" smtClean="0">
                          <a:solidFill>
                            <a:srgbClr val="000000"/>
                          </a:solidFill>
                        </a:rPr>
                        <a:t>(</a:t>
                      </a:r>
                      <a:r>
                        <a:rPr lang="en-US" sz="1000" b="0" i="1" dirty="0" smtClean="0">
                          <a:solidFill>
                            <a:srgbClr val="000000"/>
                          </a:solidFill>
                        </a:rPr>
                        <a:t>i.e.</a:t>
                      </a:r>
                      <a:r>
                        <a:rPr lang="en-US" sz="1000" b="0" dirty="0" smtClean="0">
                          <a:solidFill>
                            <a:srgbClr val="000000"/>
                          </a:solidFill>
                        </a:rPr>
                        <a:t> Customized Morningstar, Lipper, </a:t>
                      </a:r>
                      <a:r>
                        <a:rPr lang="en-US" sz="1000" b="0" i="1" dirty="0" smtClean="0">
                          <a:solidFill>
                            <a:srgbClr val="000000"/>
                          </a:solidFill>
                        </a:rPr>
                        <a:t>etc.</a:t>
                      </a:r>
                      <a:r>
                        <a:rPr lang="en-US" sz="1000" b="0" dirty="0" smtClean="0">
                          <a:solidFill>
                            <a:srgbClr val="000000"/>
                          </a:solidFill>
                        </a:rPr>
                        <a:t>)</a:t>
                      </a:r>
                      <a:endParaRPr lang="en-US" sz="1000" b="0" dirty="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c>
                  <a:txBody>
                    <a:bodyPr/>
                    <a:lstStyle/>
                    <a:p>
                      <a:pPr algn="ctr"/>
                      <a:r>
                        <a:rPr lang="en-US" sz="1000" b="0" dirty="0" smtClean="0">
                          <a:solidFill>
                            <a:srgbClr val="000000"/>
                          </a:solidFill>
                        </a:rPr>
                        <a:t>Create Fully-Customized</a:t>
                      </a:r>
                      <a:r>
                        <a:rPr lang="en-US" sz="1000" b="0" baseline="0" dirty="0" smtClean="0">
                          <a:solidFill>
                            <a:srgbClr val="000000"/>
                          </a:solidFill>
                        </a:rPr>
                        <a:t> Reporting Using a Tool Like MPI</a:t>
                      </a:r>
                      <a:endParaRPr lang="en-US" sz="1000" b="0" dirty="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c>
                  <a:txBody>
                    <a:bodyPr/>
                    <a:lstStyle/>
                    <a:p>
                      <a:pPr algn="ctr"/>
                      <a:r>
                        <a:rPr lang="en-US" sz="1000" b="0" dirty="0" smtClean="0">
                          <a:solidFill>
                            <a:srgbClr val="000000"/>
                          </a:solidFill>
                        </a:rPr>
                        <a:t>Utilize Proprietary Service to Generate Custom Reporting (</a:t>
                      </a:r>
                      <a:r>
                        <a:rPr lang="en-US" sz="1000" b="0" i="1" dirty="0" smtClean="0">
                          <a:solidFill>
                            <a:srgbClr val="000000"/>
                          </a:solidFill>
                        </a:rPr>
                        <a:t>i.e.</a:t>
                      </a:r>
                      <a:r>
                        <a:rPr lang="en-US" sz="1000" b="0" dirty="0" smtClean="0">
                          <a:solidFill>
                            <a:srgbClr val="000000"/>
                          </a:solidFill>
                        </a:rPr>
                        <a:t> RPAG)</a:t>
                      </a:r>
                      <a:endParaRPr lang="en-US" sz="1000" b="0" dirty="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c>
                  <a:txBody>
                    <a:bodyPr/>
                    <a:lstStyle/>
                    <a:p>
                      <a:pPr algn="ctr"/>
                      <a:r>
                        <a:rPr lang="en-US" sz="1000" b="0" dirty="0" smtClean="0">
                          <a:solidFill>
                            <a:srgbClr val="000000"/>
                          </a:solidFill>
                        </a:rPr>
                        <a:t>Use Fully</a:t>
                      </a:r>
                      <a:r>
                        <a:rPr lang="en-US" sz="1000" b="0" baseline="0" dirty="0" smtClean="0">
                          <a:solidFill>
                            <a:srgbClr val="000000"/>
                          </a:solidFill>
                        </a:rPr>
                        <a:t>-Customized Reporting and Have Shared Investment Staff (CFA, CIMA) Performing Analysis</a:t>
                      </a:r>
                      <a:endParaRPr lang="en-US" sz="1000" b="0" dirty="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rPr>
                        <a:t>Use Fully</a:t>
                      </a:r>
                      <a:r>
                        <a:rPr lang="en-US" sz="1000" b="0" baseline="0" dirty="0" smtClean="0">
                          <a:solidFill>
                            <a:srgbClr val="000000"/>
                          </a:solidFill>
                        </a:rPr>
                        <a:t>-Customized Reporting and Have Dedicated Investment Staff (CFA, CIMA) Performing Analysis</a:t>
                      </a:r>
                      <a:endParaRPr lang="en-US" sz="1000" b="0" dirty="0" smtClean="0">
                        <a:solidFill>
                          <a:srgbClr val="000000"/>
                        </a:solidFill>
                      </a:endParaRPr>
                    </a:p>
                  </a:txBody>
                  <a:tcPr marT="0" marB="0" anchor="ctr">
                    <a:lnL w="3175" cap="flat" cmpd="sng" algn="ctr">
                      <a:solidFill>
                        <a:srgbClr val="0084A1"/>
                      </a:solidFill>
                      <a:prstDash val="solid"/>
                      <a:round/>
                      <a:headEnd type="none" w="med" len="med"/>
                      <a:tailEnd type="none" w="med" len="med"/>
                    </a:lnL>
                    <a:lnR w="3175" cap="flat" cmpd="sng" algn="ctr">
                      <a:solidFill>
                        <a:srgbClr val="0084A1"/>
                      </a:solidFill>
                      <a:prstDash val="solid"/>
                      <a:round/>
                      <a:headEnd type="none" w="med" len="med"/>
                      <a:tailEnd type="none" w="med" len="med"/>
                    </a:lnR>
                    <a:lnT w="3175" cap="flat" cmpd="sng" algn="ctr">
                      <a:solidFill>
                        <a:srgbClr val="0084A1"/>
                      </a:solidFill>
                      <a:prstDash val="solid"/>
                      <a:round/>
                      <a:headEnd type="none" w="med" len="med"/>
                      <a:tailEnd type="none" w="med" len="med"/>
                    </a:lnT>
                    <a:lnB w="3175" cap="flat" cmpd="sng" algn="ctr">
                      <a:solidFill>
                        <a:srgbClr val="0084A1"/>
                      </a:solidFill>
                      <a:prstDash val="solid"/>
                      <a:round/>
                      <a:headEnd type="none" w="med" len="med"/>
                      <a:tailEnd type="none" w="med" len="med"/>
                    </a:lnB>
                    <a:solidFill>
                      <a:srgbClr val="0084A1">
                        <a:alpha val="17000"/>
                      </a:srgbClr>
                    </a:solidFill>
                  </a:tcPr>
                </a:tc>
              </a:tr>
            </a:tbl>
          </a:graphicData>
        </a:graphic>
      </p:graphicFrame>
      <p:sp>
        <p:nvSpPr>
          <p:cNvPr id="17" name="Chevron 16"/>
          <p:cNvSpPr/>
          <p:nvPr/>
        </p:nvSpPr>
        <p:spPr>
          <a:xfrm>
            <a:off x="7236610" y="2339447"/>
            <a:ext cx="270351" cy="138323"/>
          </a:xfrm>
          <a:prstGeom prst="chevron">
            <a:avLst/>
          </a:prstGeom>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18" name="Chevron 17"/>
          <p:cNvSpPr/>
          <p:nvPr/>
        </p:nvSpPr>
        <p:spPr>
          <a:xfrm>
            <a:off x="6928535" y="2339447"/>
            <a:ext cx="270351" cy="138323"/>
          </a:xfrm>
          <a:prstGeom prst="chevron">
            <a:avLst/>
          </a:prstGeom>
          <a:solidFill>
            <a:srgbClr val="FF0000">
              <a:alpha val="70000"/>
            </a:srgb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19" name="Chevron 18"/>
          <p:cNvSpPr/>
          <p:nvPr/>
        </p:nvSpPr>
        <p:spPr>
          <a:xfrm>
            <a:off x="6607886" y="2339447"/>
            <a:ext cx="270351" cy="138323"/>
          </a:xfrm>
          <a:prstGeom prst="chevron">
            <a:avLst/>
          </a:prstGeom>
          <a:solidFill>
            <a:srgbClr val="FF0000">
              <a:alpha val="40000"/>
            </a:srgb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5599491" y="2304620"/>
            <a:ext cx="859210" cy="184666"/>
          </a:xfrm>
          <a:prstGeom prst="rect">
            <a:avLst/>
          </a:prstGeom>
          <a:noFill/>
        </p:spPr>
        <p:txBody>
          <a:bodyPr wrap="none" lIns="0" tIns="0" rIns="0" bIns="0" rtlCol="0">
            <a:spAutoFit/>
          </a:bodyPr>
          <a:lstStyle/>
          <a:p>
            <a:r>
              <a:rPr lang="en-US" sz="1200" b="1" dirty="0" smtClean="0">
                <a:solidFill>
                  <a:srgbClr val="FF0000"/>
                </a:solidFill>
              </a:rPr>
              <a:t>MORE WORK</a:t>
            </a:r>
            <a:endParaRPr lang="en-US" sz="1200" b="1" dirty="0">
              <a:solidFill>
                <a:srgbClr val="FF0000"/>
              </a:solidFill>
            </a:endParaRPr>
          </a:p>
        </p:txBody>
      </p:sp>
      <p:sp>
        <p:nvSpPr>
          <p:cNvPr id="21" name="TextBox 20"/>
          <p:cNvSpPr txBox="1"/>
          <p:nvPr/>
        </p:nvSpPr>
        <p:spPr>
          <a:xfrm>
            <a:off x="2883405" y="2304620"/>
            <a:ext cx="743793" cy="184666"/>
          </a:xfrm>
          <a:prstGeom prst="rect">
            <a:avLst/>
          </a:prstGeom>
          <a:noFill/>
        </p:spPr>
        <p:txBody>
          <a:bodyPr wrap="none" lIns="0" tIns="0" rIns="0" bIns="0" rtlCol="0">
            <a:spAutoFit/>
          </a:bodyPr>
          <a:lstStyle/>
          <a:p>
            <a:r>
              <a:rPr lang="en-US" sz="1200" b="1" dirty="0" smtClean="0">
                <a:solidFill>
                  <a:srgbClr val="828E1B"/>
                </a:solidFill>
              </a:rPr>
              <a:t>LESS WORK</a:t>
            </a:r>
            <a:endParaRPr lang="en-US" sz="1200" b="1" dirty="0">
              <a:solidFill>
                <a:srgbClr val="828E1B"/>
              </a:solidFill>
            </a:endParaRPr>
          </a:p>
        </p:txBody>
      </p:sp>
      <p:sp>
        <p:nvSpPr>
          <p:cNvPr id="22" name="Chevron 21"/>
          <p:cNvSpPr/>
          <p:nvPr/>
        </p:nvSpPr>
        <p:spPr>
          <a:xfrm flipH="1">
            <a:off x="1760426" y="2339447"/>
            <a:ext cx="270351" cy="138323"/>
          </a:xfrm>
          <a:prstGeom prst="chevron">
            <a:avLst/>
          </a:prstGeom>
          <a:solidFill>
            <a:srgbClr val="828E1B"/>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3" name="Chevron 22"/>
          <p:cNvSpPr/>
          <p:nvPr/>
        </p:nvSpPr>
        <p:spPr>
          <a:xfrm flipH="1">
            <a:off x="2068501" y="2339447"/>
            <a:ext cx="270351" cy="138323"/>
          </a:xfrm>
          <a:prstGeom prst="chevron">
            <a:avLst/>
          </a:prstGeom>
          <a:solidFill>
            <a:srgbClr val="828E1B">
              <a:alpha val="70000"/>
            </a:srgb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4" name="Chevron 23"/>
          <p:cNvSpPr/>
          <p:nvPr/>
        </p:nvSpPr>
        <p:spPr>
          <a:xfrm flipH="1">
            <a:off x="2389150" y="2339447"/>
            <a:ext cx="270351" cy="138323"/>
          </a:xfrm>
          <a:prstGeom prst="chevron">
            <a:avLst/>
          </a:prstGeom>
          <a:solidFill>
            <a:srgbClr val="828E1B">
              <a:alpha val="40000"/>
            </a:srgb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solidFill>
                <a:schemeClr val="tx1"/>
              </a:solidFill>
            </a:endParaRPr>
          </a:p>
        </p:txBody>
      </p:sp>
      <p:sp>
        <p:nvSpPr>
          <p:cNvPr id="25"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a:solidFill>
                  <a:schemeClr val="tx1"/>
                </a:solidFill>
                <a:ea typeface="ＭＳ Ｐゴシック" pitchFamily="34" charset="-128"/>
              </a:rPr>
              <a:t>v</a:t>
            </a:r>
            <a:r>
              <a:rPr lang="en-US" sz="2800" b="0" dirty="0" smtClean="0">
                <a:solidFill>
                  <a:schemeClr val="tx1"/>
                </a:solidFill>
                <a:ea typeface="ＭＳ Ｐゴシック" pitchFamily="34" charset="-128"/>
              </a:rPr>
              <a:t>2 Improvement:</a:t>
            </a:r>
            <a:br>
              <a:rPr lang="en-US" sz="2800" b="0" dirty="0" smtClean="0">
                <a:solidFill>
                  <a:schemeClr val="tx1"/>
                </a:solidFill>
                <a:ea typeface="ＭＳ Ｐゴシック" pitchFamily="34" charset="-128"/>
              </a:rPr>
            </a:br>
            <a:r>
              <a:rPr lang="en-US" sz="2800" b="0" dirty="0" smtClean="0">
                <a:solidFill>
                  <a:schemeClr val="tx1"/>
                </a:solidFill>
                <a:ea typeface="ＭＳ Ｐゴシック" pitchFamily="34" charset="-128"/>
              </a:rPr>
              <a:t>Degree of </a:t>
            </a:r>
            <a:r>
              <a:rPr lang="en-US" sz="2800" dirty="0" smtClean="0">
                <a:ea typeface="ＭＳ Ｐゴシック" pitchFamily="34" charset="-128"/>
              </a:rPr>
              <a:t>Difficulty for Services</a:t>
            </a:r>
            <a:endParaRPr lang="en-US" sz="2800" b="0" dirty="0" smtClean="0">
              <a:solidFill>
                <a:schemeClr val="tx1"/>
              </a:solidFill>
              <a:ea typeface="ＭＳ Ｐゴシック" pitchFamily="34" charset="-128"/>
            </a:endParaRPr>
          </a:p>
        </p:txBody>
      </p:sp>
    </p:spTree>
    <p:extLst>
      <p:ext uri="{BB962C8B-B14F-4D97-AF65-F5344CB8AC3E}">
        <p14:creationId xmlns:p14="http://schemas.microsoft.com/office/powerpoint/2010/main" val="461541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6" name="Rectangle 2"/>
          <p:cNvSpPr>
            <a:spLocks noGrp="1" noChangeArrowheads="1"/>
          </p:cNvSpPr>
          <p:nvPr>
            <p:ph type="title" idx="4294967295"/>
          </p:nvPr>
        </p:nvSpPr>
        <p:spPr>
          <a:xfrm>
            <a:off x="368300" y="134020"/>
            <a:ext cx="8324850" cy="910998"/>
          </a:xfrm>
        </p:spPr>
        <p:txBody>
          <a:bodyPr>
            <a:noAutofit/>
          </a:bodyPr>
          <a:lstStyle/>
          <a:p>
            <a:pPr algn="l" eaLnBrk="1" hangingPunct="1"/>
            <a:r>
              <a:rPr lang="en-US" sz="2800" b="0" dirty="0" smtClean="0">
                <a:solidFill>
                  <a:schemeClr val="tx1"/>
                </a:solidFill>
                <a:ea typeface="ＭＳ Ｐゴシック" pitchFamily="34" charset="-128"/>
              </a:rPr>
              <a:t>True or False:</a:t>
            </a:r>
            <a:br>
              <a:rPr lang="en-US" sz="2800" b="0" dirty="0" smtClean="0">
                <a:solidFill>
                  <a:schemeClr val="tx1"/>
                </a:solidFill>
                <a:ea typeface="ＭＳ Ｐゴシック" pitchFamily="34" charset="-128"/>
              </a:rPr>
            </a:br>
            <a:r>
              <a:rPr lang="en-US" sz="2800" dirty="0" smtClean="0">
                <a:ea typeface="ＭＳ Ｐゴシック" pitchFamily="34" charset="-128"/>
              </a:rPr>
              <a:t>The DOL</a:t>
            </a:r>
            <a:r>
              <a:rPr lang="en-US" sz="2800" dirty="0">
                <a:ea typeface="ＭＳ Ｐゴシック" pitchFamily="34" charset="-128"/>
              </a:rPr>
              <a:t> </a:t>
            </a:r>
            <a:r>
              <a:rPr lang="en-US" sz="2800" dirty="0" smtClean="0">
                <a:ea typeface="ＭＳ Ｐゴシック" pitchFamily="34" charset="-128"/>
              </a:rPr>
              <a:t>allows you to consider Quality of a Provider</a:t>
            </a:r>
            <a:endParaRPr lang="en-US" sz="2800" b="0" dirty="0" smtClean="0">
              <a:solidFill>
                <a:schemeClr val="tx1"/>
              </a:solidFill>
              <a:ea typeface="ＭＳ Ｐゴシック" pitchFamily="34" charset="-128"/>
            </a:endParaRPr>
          </a:p>
        </p:txBody>
      </p:sp>
      <p:pic>
        <p:nvPicPr>
          <p:cNvPr id="4" name="Picture 3"/>
          <p:cNvPicPr>
            <a:picLocks noChangeAspect="1"/>
          </p:cNvPicPr>
          <p:nvPr/>
        </p:nvPicPr>
        <p:blipFill>
          <a:blip r:embed="rId3"/>
          <a:stretch>
            <a:fillRect/>
          </a:stretch>
        </p:blipFill>
        <p:spPr>
          <a:xfrm>
            <a:off x="542461" y="1346550"/>
            <a:ext cx="3490564" cy="2342582"/>
          </a:xfrm>
          <a:prstGeom prst="rect">
            <a:avLst/>
          </a:prstGeom>
        </p:spPr>
      </p:pic>
      <p:pic>
        <p:nvPicPr>
          <p:cNvPr id="5" name="Picture 4"/>
          <p:cNvPicPr>
            <a:picLocks noChangeAspect="1"/>
          </p:cNvPicPr>
          <p:nvPr/>
        </p:nvPicPr>
        <p:blipFill>
          <a:blip r:embed="rId4"/>
          <a:stretch>
            <a:fillRect/>
          </a:stretch>
        </p:blipFill>
        <p:spPr>
          <a:xfrm>
            <a:off x="5078576" y="1346550"/>
            <a:ext cx="3463386" cy="2365686"/>
          </a:xfrm>
          <a:prstGeom prst="rect">
            <a:avLst/>
          </a:prstGeom>
        </p:spPr>
      </p:pic>
    </p:spTree>
    <p:extLst>
      <p:ext uri="{BB962C8B-B14F-4D97-AF65-F5344CB8AC3E}">
        <p14:creationId xmlns:p14="http://schemas.microsoft.com/office/powerpoint/2010/main" val="11055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a:solidFill>
                  <a:schemeClr val="tx1"/>
                </a:solidFill>
                <a:ea typeface="ＭＳ Ｐゴシック" pitchFamily="34" charset="-128"/>
              </a:rPr>
              <a:t>v</a:t>
            </a:r>
            <a:r>
              <a:rPr lang="en-US" sz="2800" b="0" dirty="0" smtClean="0">
                <a:solidFill>
                  <a:schemeClr val="tx1"/>
                </a:solidFill>
                <a:ea typeface="ＭＳ Ｐゴシック" pitchFamily="34" charset="-128"/>
              </a:rPr>
              <a:t>2 Improvement:</a:t>
            </a:r>
            <a:br>
              <a:rPr lang="en-US" sz="2800" b="0" dirty="0" smtClean="0">
                <a:solidFill>
                  <a:schemeClr val="tx1"/>
                </a:solidFill>
                <a:ea typeface="ＭＳ Ｐゴシック" pitchFamily="34" charset="-128"/>
              </a:rPr>
            </a:br>
            <a:r>
              <a:rPr lang="en-US" sz="2800" dirty="0" smtClean="0">
                <a:ea typeface="ＭＳ Ｐゴシック" pitchFamily="34" charset="-128"/>
              </a:rPr>
              <a:t>Background of Service Provider</a:t>
            </a:r>
            <a:endParaRPr lang="en-US" sz="2800" b="0" dirty="0" smtClean="0">
              <a:solidFill>
                <a:schemeClr val="tx1"/>
              </a:solidFill>
              <a:ea typeface="ＭＳ Ｐゴシック" pitchFamily="34" charset="-128"/>
            </a:endParaRPr>
          </a:p>
        </p:txBody>
      </p:sp>
      <p:pic>
        <p:nvPicPr>
          <p:cNvPr id="2" name="Picture 1"/>
          <p:cNvPicPr>
            <a:picLocks noChangeAspect="1"/>
          </p:cNvPicPr>
          <p:nvPr/>
        </p:nvPicPr>
        <p:blipFill>
          <a:blip r:embed="rId3"/>
          <a:stretch>
            <a:fillRect/>
          </a:stretch>
        </p:blipFill>
        <p:spPr>
          <a:xfrm>
            <a:off x="154620" y="1295192"/>
            <a:ext cx="8885734" cy="4369884"/>
          </a:xfrm>
          <a:prstGeom prst="rect">
            <a:avLst/>
          </a:prstGeom>
        </p:spPr>
      </p:pic>
    </p:spTree>
    <p:extLst>
      <p:ext uri="{BB962C8B-B14F-4D97-AF65-F5344CB8AC3E}">
        <p14:creationId xmlns:p14="http://schemas.microsoft.com/office/powerpoint/2010/main" val="1270241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4535726"/>
            <a:ext cx="8240713" cy="167268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Line 7"/>
          <p:cNvSpPr>
            <a:spLocks noChangeShapeType="1"/>
          </p:cNvSpPr>
          <p:nvPr/>
        </p:nvSpPr>
        <p:spPr bwMode="auto">
          <a:xfrm>
            <a:off x="457200" y="1063625"/>
            <a:ext cx="8240713"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Rectangle 2"/>
          <p:cNvSpPr txBox="1">
            <a:spLocks noChangeArrowheads="1"/>
          </p:cNvSpPr>
          <p:nvPr/>
        </p:nvSpPr>
        <p:spPr bwMode="auto">
          <a:xfrm>
            <a:off x="381000" y="555770"/>
            <a:ext cx="7531100" cy="506412"/>
          </a:xfrm>
          <a:prstGeom prst="rect">
            <a:avLst/>
          </a:prstGeom>
          <a:noFill/>
          <a:ln w="9525">
            <a:noFill/>
            <a:miter lim="800000"/>
            <a:headEnd/>
            <a:tailEnd/>
          </a:ln>
        </p:spPr>
        <p:txBody>
          <a:bodyPr/>
          <a:lstStyle/>
          <a:p>
            <a:pPr>
              <a:defRPr/>
            </a:pPr>
            <a:r>
              <a:rPr lang="en-US" sz="2800" u="none" kern="0" dirty="0">
                <a:latin typeface="+mj-lt"/>
                <a:ea typeface="MS PGothic" pitchFamily="34" charset="-128"/>
                <a:cs typeface="+mj-cs"/>
              </a:rPr>
              <a:t>The </a:t>
            </a:r>
            <a:r>
              <a:rPr lang="en-US" sz="2800" b="1" i="1" u="none" kern="0" dirty="0">
                <a:latin typeface="+mj-lt"/>
                <a:ea typeface="MS PGothic" pitchFamily="34" charset="-128"/>
                <a:cs typeface="+mj-cs"/>
              </a:rPr>
              <a:t>RIGHT Way </a:t>
            </a:r>
            <a:r>
              <a:rPr lang="en-US" sz="2800" u="none" kern="0" dirty="0">
                <a:latin typeface="+mj-lt"/>
                <a:ea typeface="MS PGothic" pitchFamily="34" charset="-128"/>
                <a:cs typeface="+mj-cs"/>
              </a:rPr>
              <a:t>to </a:t>
            </a:r>
            <a:r>
              <a:rPr lang="en-US" sz="2800" u="none" kern="0" dirty="0" smtClean="0">
                <a:latin typeface="+mj-lt"/>
                <a:ea typeface="MS PGothic" pitchFamily="34" charset="-128"/>
                <a:cs typeface="+mj-cs"/>
              </a:rPr>
              <a:t>Benchmark </a:t>
            </a:r>
            <a:r>
              <a:rPr lang="en-US" sz="2000" u="none" kern="0" dirty="0" smtClean="0">
                <a:latin typeface="+mj-lt"/>
                <a:ea typeface="MS PGothic" pitchFamily="34" charset="-128"/>
                <a:cs typeface="+mj-cs"/>
              </a:rPr>
              <a:t>(U.S. Patent 8,150,198)</a:t>
            </a:r>
            <a:endParaRPr lang="en-US" sz="2800" u="none" kern="0" dirty="0">
              <a:latin typeface="+mj-lt"/>
              <a:ea typeface="MS PGothic" pitchFamily="34" charset="-128"/>
              <a:cs typeface="+mj-cs"/>
            </a:endParaRPr>
          </a:p>
        </p:txBody>
      </p:sp>
      <p:grpSp>
        <p:nvGrpSpPr>
          <p:cNvPr id="3" name="Group 2"/>
          <p:cNvGrpSpPr>
            <a:grpSpLocks/>
          </p:cNvGrpSpPr>
          <p:nvPr/>
        </p:nvGrpSpPr>
        <p:grpSpPr bwMode="auto">
          <a:xfrm>
            <a:off x="625475" y="1379538"/>
            <a:ext cx="7820025" cy="1385887"/>
            <a:chOff x="625475" y="1379991"/>
            <a:chExt cx="7820497" cy="1384995"/>
          </a:xfrm>
        </p:grpSpPr>
        <p:sp>
          <p:nvSpPr>
            <p:cNvPr id="11276" name="Rectangle 15"/>
            <p:cNvSpPr>
              <a:spLocks noChangeArrowheads="1"/>
            </p:cNvSpPr>
            <p:nvPr/>
          </p:nvSpPr>
          <p:spPr bwMode="auto">
            <a:xfrm>
              <a:off x="625475" y="1379991"/>
              <a:ext cx="5762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685800" indent="-2286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a:pPr>
              <a:r>
                <a:rPr lang="en-US" altLang="en-US" b="1" u="none" dirty="0">
                  <a:solidFill>
                    <a:srgbClr val="000000"/>
                  </a:solidFill>
                </a:rPr>
                <a:t>Use Data that has Integrity:</a:t>
              </a:r>
            </a:p>
            <a:p>
              <a:pPr lvl="1" eaLnBrk="1" hangingPunct="1">
                <a:buFont typeface="Arial" charset="0"/>
                <a:buChar char="•"/>
              </a:pPr>
              <a:r>
                <a:rPr lang="en-US" altLang="en-US" b="1" u="none" dirty="0">
                  <a:solidFill>
                    <a:srgbClr val="000000"/>
                  </a:solidFill>
                </a:rPr>
                <a:t>Right Source</a:t>
              </a:r>
            </a:p>
            <a:p>
              <a:pPr lvl="1" eaLnBrk="1" hangingPunct="1">
                <a:buFont typeface="Arial" charset="0"/>
                <a:buChar char="•"/>
              </a:pPr>
              <a:r>
                <a:rPr lang="en-US" altLang="en-US" b="1" u="none" dirty="0">
                  <a:solidFill>
                    <a:srgbClr val="000000"/>
                  </a:solidFill>
                </a:rPr>
                <a:t>Accurate</a:t>
              </a:r>
            </a:p>
            <a:p>
              <a:pPr lvl="1" eaLnBrk="1" hangingPunct="1">
                <a:buFont typeface="Arial" charset="0"/>
                <a:buChar char="•"/>
              </a:pPr>
              <a:r>
                <a:rPr lang="en-US" altLang="en-US" b="1" u="none" dirty="0">
                  <a:solidFill>
                    <a:srgbClr val="000000"/>
                  </a:solidFill>
                </a:rPr>
                <a:t>Timely</a:t>
              </a:r>
            </a:p>
            <a:p>
              <a:pPr lvl="1" eaLnBrk="1" hangingPunct="1">
                <a:buFont typeface="Arial" charset="0"/>
                <a:buChar char="•"/>
              </a:pPr>
              <a:r>
                <a:rPr lang="en-US" altLang="en-US" b="1" u="none" dirty="0">
                  <a:solidFill>
                    <a:srgbClr val="000000"/>
                  </a:solidFill>
                </a:rPr>
                <a:t>Comprehensive</a:t>
              </a:r>
            </a:p>
          </p:txBody>
        </p:sp>
        <p:pic>
          <p:nvPicPr>
            <p:cNvPr id="112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482" y="1379991"/>
              <a:ext cx="1617490" cy="121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a:grpSpLocks/>
          </p:cNvGrpSpPr>
          <p:nvPr/>
        </p:nvGrpSpPr>
        <p:grpSpPr bwMode="auto">
          <a:xfrm>
            <a:off x="614363" y="4676775"/>
            <a:ext cx="7913687" cy="1385888"/>
            <a:chOff x="614593" y="4676936"/>
            <a:chExt cx="7913980" cy="1384995"/>
          </a:xfrm>
        </p:grpSpPr>
        <p:pic>
          <p:nvPicPr>
            <p:cNvPr id="112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1296" y="4720436"/>
              <a:ext cx="1737277" cy="13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Rectangle 15"/>
            <p:cNvSpPr>
              <a:spLocks noChangeArrowheads="1"/>
            </p:cNvSpPr>
            <p:nvPr/>
          </p:nvSpPr>
          <p:spPr bwMode="auto">
            <a:xfrm>
              <a:off x="614593" y="4676936"/>
              <a:ext cx="5762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800100" indent="-3429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startAt="3"/>
              </a:pPr>
              <a:r>
                <a:rPr lang="en-US" altLang="en-US" b="1" u="none" dirty="0">
                  <a:solidFill>
                    <a:srgbClr val="000000"/>
                  </a:solidFill>
                </a:rPr>
                <a:t>Provide Output that is Simple, Transparent &amp; Practical:</a:t>
              </a:r>
            </a:p>
            <a:p>
              <a:pPr lvl="1" eaLnBrk="1" hangingPunct="1">
                <a:buFont typeface="Arial" charset="0"/>
                <a:buChar char="•"/>
              </a:pPr>
              <a:r>
                <a:rPr lang="en-US" altLang="en-US" b="1" u="none" dirty="0">
                  <a:solidFill>
                    <a:srgbClr val="000000"/>
                  </a:solidFill>
                </a:rPr>
                <a:t>Concise</a:t>
              </a:r>
            </a:p>
            <a:p>
              <a:pPr lvl="1" eaLnBrk="1" hangingPunct="1">
                <a:buFont typeface="Arial" charset="0"/>
                <a:buChar char="•"/>
              </a:pPr>
              <a:r>
                <a:rPr lang="en-US" altLang="en-US" b="1" u="none" dirty="0">
                  <a:solidFill>
                    <a:srgbClr val="000000"/>
                  </a:solidFill>
                </a:rPr>
                <a:t>Actionable</a:t>
              </a:r>
            </a:p>
            <a:p>
              <a:pPr lvl="1" eaLnBrk="1" hangingPunct="1">
                <a:buFont typeface="Arial" charset="0"/>
                <a:buChar char="•"/>
              </a:pPr>
              <a:r>
                <a:rPr lang="en-US" altLang="en-US" b="1" u="none" dirty="0">
                  <a:solidFill>
                    <a:srgbClr val="000000"/>
                  </a:solidFill>
                </a:rPr>
                <a:t>Timely</a:t>
              </a:r>
            </a:p>
            <a:p>
              <a:pPr lvl="1" eaLnBrk="1" hangingPunct="1">
                <a:buFont typeface="Arial" charset="0"/>
                <a:buChar char="•"/>
              </a:pPr>
              <a:r>
                <a:rPr lang="en-US" altLang="en-US" b="1" u="none" dirty="0">
                  <a:solidFill>
                    <a:srgbClr val="000000"/>
                  </a:solidFill>
                </a:rPr>
                <a:t>Procedurally Prudent</a:t>
              </a:r>
            </a:p>
          </p:txBody>
        </p:sp>
      </p:grpSp>
      <p:grpSp>
        <p:nvGrpSpPr>
          <p:cNvPr id="4" name="Group 3"/>
          <p:cNvGrpSpPr>
            <a:grpSpLocks/>
          </p:cNvGrpSpPr>
          <p:nvPr/>
        </p:nvGrpSpPr>
        <p:grpSpPr bwMode="auto">
          <a:xfrm>
            <a:off x="614363" y="3044825"/>
            <a:ext cx="7831137" cy="1217613"/>
            <a:chOff x="614597" y="3109356"/>
            <a:chExt cx="7831375" cy="1218509"/>
          </a:xfrm>
        </p:grpSpPr>
        <p:sp>
          <p:nvSpPr>
            <p:cNvPr id="11272" name="Rectangle 15"/>
            <p:cNvSpPr>
              <a:spLocks noChangeArrowheads="1"/>
            </p:cNvSpPr>
            <p:nvPr/>
          </p:nvSpPr>
          <p:spPr bwMode="auto">
            <a:xfrm>
              <a:off x="614597" y="3142014"/>
              <a:ext cx="57626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457200" indent="-457200" eaLnBrk="0" hangingPunct="0">
                <a:defRPr u="sng">
                  <a:solidFill>
                    <a:schemeClr val="tx1"/>
                  </a:solidFill>
                  <a:latin typeface="Calibri" pitchFamily="34" charset="0"/>
                  <a:ea typeface="ＭＳ Ｐゴシック" pitchFamily="34" charset="-128"/>
                </a:defRPr>
              </a:lvl1pPr>
              <a:lvl2pPr marL="685800" indent="-22860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buFont typeface="Calibri" pitchFamily="34" charset="0"/>
                <a:buAutoNum type="arabicPeriod" startAt="2"/>
              </a:pPr>
              <a:r>
                <a:rPr lang="en-US" altLang="en-US" b="1" u="none" dirty="0">
                  <a:solidFill>
                    <a:srgbClr val="000000"/>
                  </a:solidFill>
                </a:rPr>
                <a:t>Employ a Method that is Fair and Independent:</a:t>
              </a:r>
            </a:p>
            <a:p>
              <a:pPr lvl="1" eaLnBrk="1" hangingPunct="1">
                <a:buFont typeface="Arial" charset="0"/>
                <a:buChar char="•"/>
              </a:pPr>
              <a:r>
                <a:rPr lang="en-US" altLang="en-US" b="1" u="none" dirty="0">
                  <a:solidFill>
                    <a:srgbClr val="000000"/>
                  </a:solidFill>
                </a:rPr>
                <a:t>Build an </a:t>
              </a:r>
              <a:r>
                <a:rPr lang="en-US" altLang="en-US" b="1" i="1" u="none" dirty="0">
                  <a:solidFill>
                    <a:srgbClr val="000000"/>
                  </a:solidFill>
                </a:rPr>
                <a:t>“Apples to Apples” Comparison</a:t>
              </a:r>
              <a:r>
                <a:rPr lang="en-US" altLang="en-US" b="1" u="none" dirty="0">
                  <a:solidFill>
                    <a:srgbClr val="000000"/>
                  </a:solidFill>
                </a:rPr>
                <a:t> Group</a:t>
              </a:r>
            </a:p>
            <a:p>
              <a:pPr lvl="1" eaLnBrk="1" hangingPunct="1">
                <a:buFont typeface="Arial" charset="0"/>
                <a:buChar char="•"/>
              </a:pPr>
              <a:r>
                <a:rPr lang="en-US" altLang="en-US" b="1" u="none" dirty="0">
                  <a:solidFill>
                    <a:srgbClr val="000000"/>
                  </a:solidFill>
                </a:rPr>
                <a:t>Collect and Normalize ALL Fees</a:t>
              </a:r>
            </a:p>
            <a:p>
              <a:pPr lvl="1" eaLnBrk="1" hangingPunct="1">
                <a:buFont typeface="Arial" charset="0"/>
                <a:buChar char="•"/>
              </a:pPr>
              <a:r>
                <a:rPr lang="en-US" altLang="en-US" b="1" u="none" dirty="0">
                  <a:solidFill>
                    <a:srgbClr val="000000"/>
                  </a:solidFill>
                </a:rPr>
                <a:t>Examine Value for Participants, Sponsors &amp; Providers</a:t>
              </a:r>
            </a:p>
          </p:txBody>
        </p:sp>
        <p:pic>
          <p:nvPicPr>
            <p:cNvPr id="1127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612" y="3109356"/>
              <a:ext cx="1589360" cy="12185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extLst>
      <p:ext uri="{BB962C8B-B14F-4D97-AF65-F5344CB8AC3E}">
        <p14:creationId xmlns:p14="http://schemas.microsoft.com/office/powerpoint/2010/main" val="30520401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 name="Rectangle 2"/>
          <p:cNvSpPr>
            <a:spLocks noGrp="1" noChangeArrowheads="1"/>
          </p:cNvSpPr>
          <p:nvPr>
            <p:ph type="title" idx="4294967295"/>
          </p:nvPr>
        </p:nvSpPr>
        <p:spPr>
          <a:xfrm>
            <a:off x="368300" y="134020"/>
            <a:ext cx="7531100" cy="910998"/>
          </a:xfrm>
        </p:spPr>
        <p:txBody>
          <a:bodyPr/>
          <a:lstStyle/>
          <a:p>
            <a:pPr eaLnBrk="1" hangingPunct="1"/>
            <a:r>
              <a:rPr lang="en-US" b="0" dirty="0">
                <a:solidFill>
                  <a:schemeClr val="tx1"/>
                </a:solidFill>
                <a:ea typeface="ＭＳ Ｐゴシック" pitchFamily="34" charset="-128"/>
              </a:rPr>
              <a:t>v</a:t>
            </a:r>
            <a:r>
              <a:rPr lang="en-US" b="0" dirty="0" smtClean="0">
                <a:solidFill>
                  <a:schemeClr val="tx1"/>
                </a:solidFill>
                <a:ea typeface="ＭＳ Ｐゴシック" pitchFamily="34" charset="-128"/>
              </a:rPr>
              <a:t>2 Improvement:</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Fees and Value for a Provider on 1 page</a:t>
            </a:r>
          </a:p>
        </p:txBody>
      </p:sp>
      <p:pic>
        <p:nvPicPr>
          <p:cNvPr id="2" name="Picture 1"/>
          <p:cNvPicPr>
            <a:picLocks noChangeAspect="1"/>
          </p:cNvPicPr>
          <p:nvPr/>
        </p:nvPicPr>
        <p:blipFill>
          <a:blip r:embed="rId3"/>
          <a:stretch>
            <a:fillRect/>
          </a:stretch>
        </p:blipFill>
        <p:spPr>
          <a:xfrm>
            <a:off x="454025" y="1195730"/>
            <a:ext cx="8267960" cy="4257216"/>
          </a:xfrm>
          <a:prstGeom prst="rect">
            <a:avLst/>
          </a:prstGeom>
          <a:ln>
            <a:solidFill>
              <a:schemeClr val="tx1"/>
            </a:solidFill>
          </a:ln>
        </p:spPr>
      </p:pic>
      <p:sp>
        <p:nvSpPr>
          <p:cNvPr id="3" name="Slide Number Placeholder 2"/>
          <p:cNvSpPr>
            <a:spLocks noGrp="1"/>
          </p:cNvSpPr>
          <p:nvPr>
            <p:ph type="sldNum" sz="quarter" idx="10"/>
          </p:nvPr>
        </p:nvSpPr>
        <p:spPr/>
        <p:txBody>
          <a:bodyPr/>
          <a:lstStyle/>
          <a:p>
            <a:pPr>
              <a:defRPr/>
            </a:pPr>
            <a:fld id="{840EF4B1-0684-4B1A-B53C-3B71276AF0DA}" type="slidenum">
              <a:rPr lang="en-US" smtClean="0"/>
              <a:pPr>
                <a:defRPr/>
              </a:pPr>
              <a:t>28</a:t>
            </a:fld>
            <a:endParaRPr lang="en-US" dirty="0"/>
          </a:p>
        </p:txBody>
      </p:sp>
    </p:spTree>
    <p:extLst>
      <p:ext uri="{BB962C8B-B14F-4D97-AF65-F5344CB8AC3E}">
        <p14:creationId xmlns:p14="http://schemas.microsoft.com/office/powerpoint/2010/main" val="3428767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457200" y="1069975"/>
            <a:ext cx="8239125" cy="0"/>
          </a:xfrm>
          <a:prstGeom prst="line">
            <a:avLst/>
          </a:prstGeom>
          <a:noFill/>
          <a:ln w="9525">
            <a:solidFill>
              <a:srgbClr val="D59F0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71" name="Rectangle 2"/>
          <p:cNvSpPr>
            <a:spLocks noChangeArrowheads="1"/>
          </p:cNvSpPr>
          <p:nvPr/>
        </p:nvSpPr>
        <p:spPr bwMode="auto">
          <a:xfrm>
            <a:off x="368300" y="541338"/>
            <a:ext cx="74168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altLang="en-US" sz="2800" u="none" dirty="0"/>
              <a:t>What are the duties of a Fiduciary?</a:t>
            </a:r>
          </a:p>
        </p:txBody>
      </p:sp>
      <p:sp>
        <p:nvSpPr>
          <p:cNvPr id="2" name="TextBox 1"/>
          <p:cNvSpPr txBox="1">
            <a:spLocks noChangeArrowheads="1"/>
          </p:cNvSpPr>
          <p:nvPr/>
        </p:nvSpPr>
        <p:spPr bwMode="auto">
          <a:xfrm>
            <a:off x="3529013" y="1257300"/>
            <a:ext cx="5167312"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spcAft>
                <a:spcPts val="600"/>
              </a:spcAft>
              <a:buFont typeface="Arial" charset="0"/>
              <a:buChar char="•"/>
            </a:pPr>
            <a:r>
              <a:rPr lang="en-US" altLang="en-US" u="none" dirty="0"/>
              <a:t>Fiduciaries have important responsibilities and are subject to standards of conduct because they act on behalf of participants in a retirement plan and their beneficiaries. These responsibilities include:</a:t>
            </a:r>
          </a:p>
          <a:p>
            <a:pPr lvl="1" eaLnBrk="1" hangingPunct="1">
              <a:buFont typeface="Arial" charset="0"/>
              <a:buChar char="•"/>
            </a:pPr>
            <a:r>
              <a:rPr lang="en-US" altLang="en-US" u="none" dirty="0"/>
              <a:t>Acting solely in the interest of plan participants and their beneficiaries and with the exclusive purpose of providing benefits to them;</a:t>
            </a:r>
          </a:p>
          <a:p>
            <a:pPr lvl="1" eaLnBrk="1" hangingPunct="1">
              <a:buFont typeface="Arial" charset="0"/>
              <a:buChar char="•"/>
            </a:pPr>
            <a:r>
              <a:rPr lang="en-US" altLang="en-US" u="none" dirty="0"/>
              <a:t>Carrying out their duties prudently;</a:t>
            </a:r>
          </a:p>
          <a:p>
            <a:pPr lvl="1" eaLnBrk="1" hangingPunct="1">
              <a:buFont typeface="Arial" charset="0"/>
              <a:buChar char="•"/>
            </a:pPr>
            <a:r>
              <a:rPr lang="en-US" altLang="en-US" u="none" dirty="0"/>
              <a:t>Following the plan documents (unless inconsistent with ERISA);</a:t>
            </a:r>
          </a:p>
          <a:p>
            <a:pPr lvl="1" eaLnBrk="1" hangingPunct="1">
              <a:buFont typeface="Arial" charset="0"/>
              <a:buChar char="•"/>
            </a:pPr>
            <a:r>
              <a:rPr lang="en-US" altLang="en-US" u="none" dirty="0"/>
              <a:t>Diversifying plan investments; and</a:t>
            </a:r>
          </a:p>
          <a:p>
            <a:pPr lvl="1" eaLnBrk="1" hangingPunct="1">
              <a:buFont typeface="Arial" charset="0"/>
              <a:buChar char="•"/>
            </a:pPr>
            <a:r>
              <a:rPr lang="en-US" altLang="en-US" b="1" i="1" u="none" dirty="0"/>
              <a:t>Paying only reasonable plan expenses.</a:t>
            </a:r>
          </a:p>
        </p:txBody>
      </p:sp>
      <p:sp>
        <p:nvSpPr>
          <p:cNvPr id="7173" name="TextBox 8"/>
          <p:cNvSpPr txBox="1">
            <a:spLocks noChangeArrowheads="1"/>
          </p:cNvSpPr>
          <p:nvPr/>
        </p:nvSpPr>
        <p:spPr bwMode="auto">
          <a:xfrm>
            <a:off x="3790215" y="5211763"/>
            <a:ext cx="5141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altLang="en-US" sz="1400" u="none" dirty="0"/>
              <a:t>Source: www.dol.gov/ebsa/publications/fiduciaryresponsibility.html</a:t>
            </a:r>
          </a:p>
        </p:txBody>
      </p:sp>
      <p:pic>
        <p:nvPicPr>
          <p:cNvPr id="71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3" y="1358900"/>
            <a:ext cx="2327275"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1D1CB02F-8AD7-4DB6-A1A1-DF7FDB3F8840}" type="slidenum">
              <a:rPr lang="en-US" smtClean="0"/>
              <a:pPr>
                <a:defRPr/>
              </a:pPr>
              <a:t>2</a:t>
            </a:fld>
            <a:endParaRPr lang="en-US" dirty="0"/>
          </a:p>
        </p:txBody>
      </p:sp>
    </p:spTree>
    <p:custDataLst>
      <p:tags r:id="rId1"/>
    </p:custDataLst>
    <p:extLst>
      <p:ext uri="{BB962C8B-B14F-4D97-AF65-F5344CB8AC3E}">
        <p14:creationId xmlns:p14="http://schemas.microsoft.com/office/powerpoint/2010/main" val="9118976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81000" y="100092"/>
            <a:ext cx="7391400" cy="969883"/>
          </a:xfrm>
        </p:spPr>
        <p:txBody>
          <a:bodyPr/>
          <a:lstStyle/>
          <a:p>
            <a:pPr eaLnBrk="1" hangingPunct="1"/>
            <a:r>
              <a:rPr lang="en-US" altLang="en-US" b="0" dirty="0" smtClean="0">
                <a:solidFill>
                  <a:schemeClr val="tx1"/>
                </a:solidFill>
              </a:rPr>
              <a:t>v2 Benchmarking</a:t>
            </a:r>
            <a:br>
              <a:rPr lang="en-US" altLang="en-US" b="0" dirty="0" smtClean="0">
                <a:solidFill>
                  <a:schemeClr val="tx1"/>
                </a:solidFill>
              </a:rPr>
            </a:br>
            <a:r>
              <a:rPr lang="en-US" altLang="en-US" b="0" dirty="0" smtClean="0">
                <a:solidFill>
                  <a:schemeClr val="tx1"/>
                </a:solidFill>
              </a:rPr>
              <a:t>Helping a Plan Sponsor Protect Themselves</a:t>
            </a:r>
          </a:p>
        </p:txBody>
      </p:sp>
      <p:sp>
        <p:nvSpPr>
          <p:cNvPr id="8195" name="Line 7"/>
          <p:cNvSpPr>
            <a:spLocks noChangeShapeType="1"/>
          </p:cNvSpPr>
          <p:nvPr/>
        </p:nvSpPr>
        <p:spPr bwMode="auto">
          <a:xfrm>
            <a:off x="457200" y="1069975"/>
            <a:ext cx="8239125"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7" name="TextBox 1"/>
          <p:cNvSpPr txBox="1">
            <a:spLocks noChangeArrowheads="1"/>
          </p:cNvSpPr>
          <p:nvPr/>
        </p:nvSpPr>
        <p:spPr bwMode="auto">
          <a:xfrm>
            <a:off x="457200" y="1257300"/>
            <a:ext cx="823912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tabLst>
                <a:tab pos="461963" algn="l"/>
              </a:tabLst>
              <a:defRPr u="sng">
                <a:solidFill>
                  <a:schemeClr val="tx1"/>
                </a:solidFill>
                <a:latin typeface="Calibri" pitchFamily="34" charset="0"/>
                <a:ea typeface="MS PGothic" pitchFamily="34" charset="-128"/>
              </a:defRPr>
            </a:lvl1pPr>
            <a:lvl2pPr marL="742950" indent="-285750" eaLnBrk="0" hangingPunct="0">
              <a:tabLst>
                <a:tab pos="461963" algn="l"/>
              </a:tabLst>
              <a:defRPr u="sng">
                <a:solidFill>
                  <a:schemeClr val="tx1"/>
                </a:solidFill>
                <a:latin typeface="Calibri" pitchFamily="34" charset="0"/>
                <a:ea typeface="MS PGothic" pitchFamily="34" charset="-128"/>
              </a:defRPr>
            </a:lvl2pPr>
            <a:lvl3pPr marL="1143000" indent="-228600" eaLnBrk="0" hangingPunct="0">
              <a:tabLst>
                <a:tab pos="461963" algn="l"/>
              </a:tabLst>
              <a:defRPr u="sng">
                <a:solidFill>
                  <a:schemeClr val="tx1"/>
                </a:solidFill>
                <a:latin typeface="Calibri" pitchFamily="34" charset="0"/>
                <a:ea typeface="MS PGothic" pitchFamily="34" charset="-128"/>
              </a:defRPr>
            </a:lvl3pPr>
            <a:lvl4pPr marL="1600200" indent="-228600" eaLnBrk="0" hangingPunct="0">
              <a:tabLst>
                <a:tab pos="461963" algn="l"/>
              </a:tabLst>
              <a:defRPr u="sng">
                <a:solidFill>
                  <a:schemeClr val="tx1"/>
                </a:solidFill>
                <a:latin typeface="Calibri" pitchFamily="34" charset="0"/>
                <a:ea typeface="MS PGothic" pitchFamily="34" charset="-128"/>
              </a:defRPr>
            </a:lvl4pPr>
            <a:lvl5pPr marL="2057400" indent="-228600" eaLnBrk="0" hangingPunct="0">
              <a:tabLst>
                <a:tab pos="461963" algn="l"/>
              </a:tabLst>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461963" algn="l"/>
              </a:tabLs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461963" algn="l"/>
              </a:tabLs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461963" algn="l"/>
              </a:tabLs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461963" algn="l"/>
              </a:tabLst>
              <a:defRPr u="sng">
                <a:solidFill>
                  <a:schemeClr val="tx1"/>
                </a:solidFill>
                <a:latin typeface="Calibri" pitchFamily="34" charset="0"/>
                <a:ea typeface="MS PGothic" pitchFamily="34" charset="-128"/>
              </a:defRPr>
            </a:lvl9pPr>
          </a:lstStyle>
          <a:p>
            <a:pPr eaLnBrk="1" hangingPunct="1">
              <a:spcAft>
                <a:spcPts val="600"/>
              </a:spcAft>
              <a:buFont typeface="Wingdings" panose="05000000000000000000" pitchFamily="2" charset="2"/>
              <a:buChar char="q"/>
            </a:pPr>
            <a:r>
              <a:rPr lang="en-US" altLang="en-US" sz="1600" i="1" u="none" dirty="0" smtClean="0"/>
              <a:t>Make sure the service is Independent, Comprehensive and Informative</a:t>
            </a:r>
          </a:p>
          <a:p>
            <a:pPr eaLnBrk="1" hangingPunct="1">
              <a:spcAft>
                <a:spcPts val="600"/>
              </a:spcAft>
              <a:buFont typeface="Wingdings" panose="05000000000000000000" pitchFamily="2" charset="2"/>
              <a:buChar char="q"/>
            </a:pPr>
            <a:r>
              <a:rPr lang="en-US" altLang="en-US" sz="1600" i="1" u="none" dirty="0" smtClean="0"/>
              <a:t>Benchmark Fees AND Cost-Driver/Value-Factors/Quality of the Provider</a:t>
            </a:r>
          </a:p>
          <a:p>
            <a:pPr eaLnBrk="1" hangingPunct="1">
              <a:spcAft>
                <a:spcPts val="600"/>
              </a:spcAft>
              <a:buFont typeface="Wingdings" panose="05000000000000000000" pitchFamily="2" charset="2"/>
              <a:buChar char="q"/>
            </a:pPr>
            <a:r>
              <a:rPr lang="en-US" altLang="en-US" sz="1600" i="1" u="none" dirty="0" smtClean="0"/>
              <a:t>Are they using the right data to benchmark?</a:t>
            </a:r>
          </a:p>
          <a:p>
            <a:pPr eaLnBrk="1" hangingPunct="1">
              <a:spcAft>
                <a:spcPts val="600"/>
              </a:spcAft>
              <a:buFont typeface="Wingdings" panose="05000000000000000000" pitchFamily="2" charset="2"/>
              <a:buChar char="q"/>
            </a:pPr>
            <a:r>
              <a:rPr lang="en-US" altLang="en-US" sz="1600" i="1" u="none" dirty="0" smtClean="0"/>
              <a:t>Have they considered Fees from the Insurance Company General Account?</a:t>
            </a:r>
          </a:p>
          <a:p>
            <a:pPr eaLnBrk="1" hangingPunct="1">
              <a:spcAft>
                <a:spcPts val="600"/>
              </a:spcAft>
              <a:buFont typeface="Wingdings" panose="05000000000000000000" pitchFamily="2" charset="2"/>
              <a:buChar char="q"/>
            </a:pPr>
            <a:r>
              <a:rPr lang="en-US" altLang="en-US" sz="1600" i="1" u="none" dirty="0" smtClean="0"/>
              <a:t>Have they considered differences in Asset Allocation?</a:t>
            </a:r>
          </a:p>
          <a:p>
            <a:pPr eaLnBrk="1" hangingPunct="1">
              <a:spcAft>
                <a:spcPts val="600"/>
              </a:spcAft>
              <a:buFont typeface="Wingdings" panose="05000000000000000000" pitchFamily="2" charset="2"/>
              <a:buChar char="q"/>
            </a:pPr>
            <a:r>
              <a:rPr lang="en-US" altLang="en-US" sz="1600" i="1" u="none" dirty="0" smtClean="0"/>
              <a:t>Are they considering the Value provided by ALL of your Service Providers?</a:t>
            </a:r>
          </a:p>
          <a:p>
            <a:pPr eaLnBrk="1" hangingPunct="1">
              <a:spcAft>
                <a:spcPts val="600"/>
              </a:spcAft>
              <a:buFont typeface="Wingdings" panose="05000000000000000000" pitchFamily="2" charset="2"/>
              <a:buChar char="q"/>
            </a:pPr>
            <a:r>
              <a:rPr lang="en-US" altLang="en-US" sz="1600" i="1" u="none" dirty="0" smtClean="0"/>
              <a:t>Are they providing you information on Plan Complexity and Administrative Difficulty?</a:t>
            </a:r>
          </a:p>
          <a:p>
            <a:pPr eaLnBrk="1" hangingPunct="1">
              <a:spcAft>
                <a:spcPts val="600"/>
              </a:spcAft>
              <a:buFont typeface="Wingdings" panose="05000000000000000000" pitchFamily="2" charset="2"/>
              <a:buChar char="q"/>
            </a:pPr>
            <a:r>
              <a:rPr lang="en-US" altLang="en-US" sz="1600" i="1" u="none" dirty="0" smtClean="0"/>
              <a:t>Are they providing information on helping your participants prepare for Retirement?</a:t>
            </a:r>
          </a:p>
          <a:p>
            <a:pPr eaLnBrk="1" hangingPunct="1">
              <a:spcAft>
                <a:spcPts val="600"/>
              </a:spcAft>
              <a:buFont typeface="Wingdings" panose="05000000000000000000" pitchFamily="2" charset="2"/>
              <a:buChar char="q"/>
            </a:pPr>
            <a:r>
              <a:rPr lang="en-US" altLang="en-US" sz="1600" i="1" u="none" dirty="0" smtClean="0"/>
              <a:t>Are they doing all of this PROACTIVELY?</a:t>
            </a:r>
            <a:endParaRPr lang="en-US" altLang="en-US" sz="1400" i="1" u="none" dirty="0"/>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29</a:t>
            </a:fld>
            <a:endParaRPr lang="en-US" dirty="0"/>
          </a:p>
        </p:txBody>
      </p:sp>
    </p:spTree>
    <p:extLst>
      <p:ext uri="{BB962C8B-B14F-4D97-AF65-F5344CB8AC3E}">
        <p14:creationId xmlns:p14="http://schemas.microsoft.com/office/powerpoint/2010/main" val="4477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9425" y="2346180"/>
            <a:ext cx="8207375" cy="5111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0" name="Rectangle 2"/>
          <p:cNvSpPr>
            <a:spLocks noGrp="1" noChangeArrowheads="1"/>
          </p:cNvSpPr>
          <p:nvPr>
            <p:ph type="title" idx="4294967295"/>
          </p:nvPr>
        </p:nvSpPr>
        <p:spPr>
          <a:xfrm>
            <a:off x="381000" y="547688"/>
            <a:ext cx="7391400" cy="531812"/>
          </a:xfrm>
        </p:spPr>
        <p:txBody>
          <a:bodyPr/>
          <a:lstStyle/>
          <a:p>
            <a:pPr eaLnBrk="1" hangingPunct="1"/>
            <a:r>
              <a:rPr lang="en-US" b="0" dirty="0" smtClean="0">
                <a:solidFill>
                  <a:schemeClr val="tx1"/>
                </a:solidFill>
              </a:rPr>
              <a:t>Agenda</a:t>
            </a:r>
          </a:p>
        </p:txBody>
      </p:sp>
      <p:sp>
        <p:nvSpPr>
          <p:cNvPr id="4101" name="Line 7"/>
          <p:cNvSpPr>
            <a:spLocks noChangeShapeType="1"/>
          </p:cNvSpPr>
          <p:nvPr/>
        </p:nvSpPr>
        <p:spPr bwMode="auto">
          <a:xfrm>
            <a:off x="457200" y="1069975"/>
            <a:ext cx="8239125"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 name="Rectangle 3"/>
          <p:cNvSpPr>
            <a:spLocks noChangeArrowheads="1"/>
          </p:cNvSpPr>
          <p:nvPr/>
        </p:nvSpPr>
        <p:spPr bwMode="auto">
          <a:xfrm>
            <a:off x="606425" y="12954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spcBef>
                <a:spcPts val="600"/>
              </a:spcBef>
              <a:spcAft>
                <a:spcPts val="600"/>
              </a:spcAft>
              <a:buClr>
                <a:srgbClr val="9FA617"/>
              </a:buClr>
              <a:buFont typeface="Wingdings" pitchFamily="2" charset="2"/>
              <a:buAutoNum type="arabicPeriod"/>
            </a:pPr>
            <a:r>
              <a:rPr lang="en-US" sz="2400" u="none" dirty="0" smtClean="0"/>
              <a:t>FBi Benchmarking Basics</a:t>
            </a:r>
          </a:p>
          <a:p>
            <a:pPr marL="381000" indent="-381000">
              <a:spcBef>
                <a:spcPts val="600"/>
              </a:spcBef>
              <a:spcAft>
                <a:spcPts val="600"/>
              </a:spcAft>
              <a:buClr>
                <a:srgbClr val="9FA617"/>
              </a:buClr>
              <a:buFont typeface="Wingdings" pitchFamily="2" charset="2"/>
              <a:buAutoNum type="arabicPeriod"/>
            </a:pPr>
            <a:r>
              <a:rPr lang="en-US" sz="2400" u="none" dirty="0" smtClean="0"/>
              <a:t>Benefits to Plan Sponsors</a:t>
            </a:r>
          </a:p>
          <a:p>
            <a:pPr marL="381000" indent="-381000">
              <a:spcBef>
                <a:spcPts val="600"/>
              </a:spcBef>
              <a:spcAft>
                <a:spcPts val="600"/>
              </a:spcAft>
              <a:buClr>
                <a:srgbClr val="9FA617"/>
              </a:buClr>
              <a:buFont typeface="Wingdings" pitchFamily="2" charset="2"/>
              <a:buAutoNum type="arabicPeriod"/>
            </a:pPr>
            <a:r>
              <a:rPr lang="en-US" sz="2400" u="none" dirty="0" smtClean="0"/>
              <a:t>Benefits to Participants</a:t>
            </a:r>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30</a:t>
            </a:fld>
            <a:endParaRPr lang="en-US" dirty="0"/>
          </a:p>
        </p:txBody>
      </p:sp>
    </p:spTree>
    <p:extLst>
      <p:ext uri="{BB962C8B-B14F-4D97-AF65-F5344CB8AC3E}">
        <p14:creationId xmlns:p14="http://schemas.microsoft.com/office/powerpoint/2010/main" val="53641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smtClean="0"/>
              <a:t>6</a:t>
            </a:r>
            <a:r>
              <a:rPr lang="en-US" sz="2800" u="none" baseline="30000" dirty="0" smtClean="0"/>
              <a:t>th</a:t>
            </a:r>
            <a:r>
              <a:rPr lang="en-US" sz="2800" u="none" dirty="0" smtClean="0"/>
              <a:t> Place</a:t>
            </a:r>
            <a:endParaRPr lang="en-US" sz="2800" b="1" u="none" dirty="0"/>
          </a:p>
        </p:txBody>
      </p:sp>
      <p:pic>
        <p:nvPicPr>
          <p:cNvPr id="8" name="Picture 7"/>
          <p:cNvPicPr>
            <a:picLocks noChangeAspect="1"/>
          </p:cNvPicPr>
          <p:nvPr/>
        </p:nvPicPr>
        <p:blipFill>
          <a:blip r:embed="rId3"/>
          <a:stretch>
            <a:fillRect/>
          </a:stretch>
        </p:blipFill>
        <p:spPr>
          <a:xfrm>
            <a:off x="1463689" y="1312531"/>
            <a:ext cx="6250903" cy="4704287"/>
          </a:xfrm>
          <a:prstGeom prst="rect">
            <a:avLst/>
          </a:prstGeom>
        </p:spPr>
      </p:pic>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31</a:t>
            </a:fld>
            <a:endParaRPr lang="en-US" dirty="0"/>
          </a:p>
        </p:txBody>
      </p:sp>
    </p:spTree>
    <p:extLst>
      <p:ext uri="{BB962C8B-B14F-4D97-AF65-F5344CB8AC3E}">
        <p14:creationId xmlns:p14="http://schemas.microsoft.com/office/powerpoint/2010/main" val="366097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a:t>5</a:t>
            </a:r>
            <a:r>
              <a:rPr lang="en-US" sz="2800" u="none" baseline="30000" dirty="0" smtClean="0"/>
              <a:t>th</a:t>
            </a:r>
            <a:r>
              <a:rPr lang="en-US" sz="2800" u="none" dirty="0" smtClean="0"/>
              <a:t> Place</a:t>
            </a:r>
            <a:endParaRPr lang="en-US" sz="2800" b="1" u="none" dirty="0"/>
          </a:p>
        </p:txBody>
      </p:sp>
      <p:pic>
        <p:nvPicPr>
          <p:cNvPr id="2" name="Picture 1"/>
          <p:cNvPicPr>
            <a:picLocks noChangeAspect="1"/>
          </p:cNvPicPr>
          <p:nvPr/>
        </p:nvPicPr>
        <p:blipFill>
          <a:blip r:embed="rId3"/>
          <a:stretch>
            <a:fillRect/>
          </a:stretch>
        </p:blipFill>
        <p:spPr>
          <a:xfrm>
            <a:off x="2560937" y="1272329"/>
            <a:ext cx="4155171" cy="5428739"/>
          </a:xfrm>
          <a:prstGeom prst="rect">
            <a:avLst/>
          </a:prstGeom>
        </p:spPr>
      </p:pic>
      <p:sp>
        <p:nvSpPr>
          <p:cNvPr id="3" name="Slide Number Placeholder 2"/>
          <p:cNvSpPr>
            <a:spLocks noGrp="1"/>
          </p:cNvSpPr>
          <p:nvPr>
            <p:ph type="sldNum" sz="quarter" idx="10"/>
          </p:nvPr>
        </p:nvSpPr>
        <p:spPr/>
        <p:txBody>
          <a:bodyPr/>
          <a:lstStyle/>
          <a:p>
            <a:pPr>
              <a:defRPr/>
            </a:pPr>
            <a:fld id="{1D1CB02F-8AD7-4DB6-A1A1-DF7FDB3F8840}" type="slidenum">
              <a:rPr lang="en-US" smtClean="0"/>
              <a:pPr>
                <a:defRPr/>
              </a:pPr>
              <a:t>32</a:t>
            </a:fld>
            <a:endParaRPr lang="en-US" dirty="0"/>
          </a:p>
        </p:txBody>
      </p:sp>
    </p:spTree>
    <p:extLst>
      <p:ext uri="{BB962C8B-B14F-4D97-AF65-F5344CB8AC3E}">
        <p14:creationId xmlns:p14="http://schemas.microsoft.com/office/powerpoint/2010/main" val="2701218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a:t>4</a:t>
            </a:r>
            <a:r>
              <a:rPr lang="en-US" sz="2800" u="none" baseline="30000" dirty="0" smtClean="0"/>
              <a:t>th</a:t>
            </a:r>
            <a:r>
              <a:rPr lang="en-US" sz="2800" u="none" dirty="0" smtClean="0"/>
              <a:t> Place</a:t>
            </a:r>
            <a:endParaRPr lang="en-US" sz="2800" b="1" u="none" dirty="0"/>
          </a:p>
        </p:txBody>
      </p:sp>
      <p:pic>
        <p:nvPicPr>
          <p:cNvPr id="2" name="Picture 1"/>
          <p:cNvPicPr>
            <a:picLocks noChangeAspect="1"/>
          </p:cNvPicPr>
          <p:nvPr/>
        </p:nvPicPr>
        <p:blipFill>
          <a:blip r:embed="rId3"/>
          <a:stretch>
            <a:fillRect/>
          </a:stretch>
        </p:blipFill>
        <p:spPr>
          <a:xfrm>
            <a:off x="1548588" y="1305800"/>
            <a:ext cx="6146697" cy="4674589"/>
          </a:xfrm>
          <a:prstGeom prst="rect">
            <a:avLst/>
          </a:prstGeom>
        </p:spPr>
      </p:pic>
      <p:sp>
        <p:nvSpPr>
          <p:cNvPr id="3" name="Slide Number Placeholder 2"/>
          <p:cNvSpPr>
            <a:spLocks noGrp="1"/>
          </p:cNvSpPr>
          <p:nvPr>
            <p:ph type="sldNum" sz="quarter" idx="10"/>
          </p:nvPr>
        </p:nvSpPr>
        <p:spPr/>
        <p:txBody>
          <a:bodyPr/>
          <a:lstStyle/>
          <a:p>
            <a:pPr>
              <a:defRPr/>
            </a:pPr>
            <a:fld id="{1D1CB02F-8AD7-4DB6-A1A1-DF7FDB3F8840}" type="slidenum">
              <a:rPr lang="en-US" smtClean="0"/>
              <a:pPr>
                <a:defRPr/>
              </a:pPr>
              <a:t>33</a:t>
            </a:fld>
            <a:endParaRPr lang="en-US" dirty="0"/>
          </a:p>
        </p:txBody>
      </p:sp>
    </p:spTree>
    <p:extLst>
      <p:ext uri="{BB962C8B-B14F-4D97-AF65-F5344CB8AC3E}">
        <p14:creationId xmlns:p14="http://schemas.microsoft.com/office/powerpoint/2010/main" val="341888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smtClean="0"/>
              <a:t>3</a:t>
            </a:r>
            <a:r>
              <a:rPr lang="en-US" sz="2800" u="none" baseline="30000" dirty="0" smtClean="0"/>
              <a:t>rd</a:t>
            </a:r>
            <a:r>
              <a:rPr lang="en-US" sz="2800" u="none" dirty="0" smtClean="0"/>
              <a:t> Place</a:t>
            </a:r>
            <a:endParaRPr lang="en-US" sz="2800" b="1" u="none" dirty="0"/>
          </a:p>
        </p:txBody>
      </p:sp>
      <p:pic>
        <p:nvPicPr>
          <p:cNvPr id="9" name="Picture 8"/>
          <p:cNvPicPr>
            <a:picLocks noChangeAspect="1"/>
          </p:cNvPicPr>
          <p:nvPr/>
        </p:nvPicPr>
        <p:blipFill>
          <a:blip r:embed="rId3"/>
          <a:stretch>
            <a:fillRect/>
          </a:stretch>
        </p:blipFill>
        <p:spPr>
          <a:xfrm>
            <a:off x="1276425" y="1285418"/>
            <a:ext cx="6679907" cy="4678557"/>
          </a:xfrm>
          <a:prstGeom prst="rect">
            <a:avLst/>
          </a:prstGeom>
        </p:spPr>
      </p:pic>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34</a:t>
            </a:fld>
            <a:endParaRPr lang="en-US" dirty="0"/>
          </a:p>
        </p:txBody>
      </p:sp>
    </p:spTree>
    <p:extLst>
      <p:ext uri="{BB962C8B-B14F-4D97-AF65-F5344CB8AC3E}">
        <p14:creationId xmlns:p14="http://schemas.microsoft.com/office/powerpoint/2010/main" val="3631363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smtClean="0"/>
              <a:t>2</a:t>
            </a:r>
            <a:r>
              <a:rPr lang="en-US" sz="2800" u="none" baseline="30000" dirty="0" smtClean="0"/>
              <a:t>nd</a:t>
            </a:r>
            <a:r>
              <a:rPr lang="en-US" sz="2800" u="none" dirty="0" smtClean="0"/>
              <a:t> Place</a:t>
            </a:r>
            <a:endParaRPr lang="en-US" sz="2800" b="1" u="none" dirty="0"/>
          </a:p>
        </p:txBody>
      </p:sp>
      <p:pic>
        <p:nvPicPr>
          <p:cNvPr id="6" name="Picture 5"/>
          <p:cNvPicPr>
            <a:picLocks noChangeAspect="1"/>
          </p:cNvPicPr>
          <p:nvPr/>
        </p:nvPicPr>
        <p:blipFill>
          <a:blip r:embed="rId3"/>
          <a:stretch>
            <a:fillRect/>
          </a:stretch>
        </p:blipFill>
        <p:spPr>
          <a:xfrm>
            <a:off x="2733101" y="1181304"/>
            <a:ext cx="3741269" cy="5523589"/>
          </a:xfrm>
          <a:prstGeom prst="rect">
            <a:avLst/>
          </a:prstGeom>
        </p:spPr>
      </p:pic>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35</a:t>
            </a:fld>
            <a:endParaRPr lang="en-US" dirty="0"/>
          </a:p>
        </p:txBody>
      </p:sp>
    </p:spTree>
    <p:extLst>
      <p:ext uri="{BB962C8B-B14F-4D97-AF65-F5344CB8AC3E}">
        <p14:creationId xmlns:p14="http://schemas.microsoft.com/office/powerpoint/2010/main" val="2799396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smtClean="0"/>
              <a:t>1</a:t>
            </a:r>
            <a:r>
              <a:rPr lang="en-US" sz="2800" u="none" baseline="30000" dirty="0" smtClean="0"/>
              <a:t>st</a:t>
            </a:r>
            <a:r>
              <a:rPr lang="en-US" sz="2800" u="none" dirty="0" smtClean="0"/>
              <a:t> Place</a:t>
            </a:r>
            <a:endParaRPr lang="en-US" sz="2800" b="1" u="none" dirty="0"/>
          </a:p>
        </p:txBody>
      </p:sp>
      <p:pic>
        <p:nvPicPr>
          <p:cNvPr id="2" name="Picture 1"/>
          <p:cNvPicPr>
            <a:picLocks noChangeAspect="1"/>
          </p:cNvPicPr>
          <p:nvPr/>
        </p:nvPicPr>
        <p:blipFill>
          <a:blip r:embed="rId3"/>
          <a:stretch>
            <a:fillRect/>
          </a:stretch>
        </p:blipFill>
        <p:spPr>
          <a:xfrm>
            <a:off x="2743046" y="1183613"/>
            <a:ext cx="3762853" cy="5523001"/>
          </a:xfrm>
          <a:prstGeom prst="rect">
            <a:avLst/>
          </a:prstGeom>
        </p:spPr>
      </p:pic>
      <p:sp>
        <p:nvSpPr>
          <p:cNvPr id="3" name="Slide Number Placeholder 2"/>
          <p:cNvSpPr>
            <a:spLocks noGrp="1"/>
          </p:cNvSpPr>
          <p:nvPr>
            <p:ph type="sldNum" sz="quarter" idx="10"/>
          </p:nvPr>
        </p:nvSpPr>
        <p:spPr/>
        <p:txBody>
          <a:bodyPr/>
          <a:lstStyle/>
          <a:p>
            <a:pPr>
              <a:defRPr/>
            </a:pPr>
            <a:fld id="{1D1CB02F-8AD7-4DB6-A1A1-DF7FDB3F8840}" type="slidenum">
              <a:rPr lang="en-US" smtClean="0"/>
              <a:pPr>
                <a:defRPr/>
              </a:pPr>
              <a:t>36</a:t>
            </a:fld>
            <a:endParaRPr lang="en-US" dirty="0"/>
          </a:p>
        </p:txBody>
      </p:sp>
    </p:spTree>
    <p:extLst>
      <p:ext uri="{BB962C8B-B14F-4D97-AF65-F5344CB8AC3E}">
        <p14:creationId xmlns:p14="http://schemas.microsoft.com/office/powerpoint/2010/main" val="1848379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20" name="Rectangle 2"/>
          <p:cNvSpPr txBox="1">
            <a:spLocks noChangeArrowheads="1"/>
          </p:cNvSpPr>
          <p:nvPr/>
        </p:nvSpPr>
        <p:spPr bwMode="auto">
          <a:xfrm>
            <a:off x="385763" y="189264"/>
            <a:ext cx="8355012" cy="880711"/>
          </a:xfrm>
          <a:prstGeom prst="rect">
            <a:avLst/>
          </a:prstGeom>
          <a:noFill/>
          <a:ln w="9525">
            <a:noFill/>
            <a:miter lim="800000"/>
            <a:headEnd/>
            <a:tailEnd/>
          </a:ln>
        </p:spPr>
        <p:txBody>
          <a:bodyPr/>
          <a:lstStyle/>
          <a:p>
            <a:pPr>
              <a:lnSpc>
                <a:spcPct val="90000"/>
              </a:lnSpc>
            </a:pPr>
            <a:r>
              <a:rPr lang="en-US" sz="2800" u="none" dirty="0" smtClean="0"/>
              <a:t>Why Women Live Longer Than Men</a:t>
            </a:r>
          </a:p>
          <a:p>
            <a:pPr>
              <a:lnSpc>
                <a:spcPct val="90000"/>
              </a:lnSpc>
            </a:pPr>
            <a:r>
              <a:rPr lang="en-US" sz="2800" u="none" dirty="0" smtClean="0"/>
              <a:t>Runner-Up</a:t>
            </a:r>
            <a:endParaRPr lang="en-US" sz="2800" b="1" u="none" dirty="0"/>
          </a:p>
        </p:txBody>
      </p:sp>
      <p:pic>
        <p:nvPicPr>
          <p:cNvPr id="3" name="Picture 2"/>
          <p:cNvPicPr>
            <a:picLocks noChangeAspect="1"/>
          </p:cNvPicPr>
          <p:nvPr/>
        </p:nvPicPr>
        <p:blipFill>
          <a:blip r:embed="rId3"/>
          <a:stretch>
            <a:fillRect/>
          </a:stretch>
        </p:blipFill>
        <p:spPr>
          <a:xfrm>
            <a:off x="1353237" y="1306686"/>
            <a:ext cx="6466459" cy="4826201"/>
          </a:xfrm>
          <a:prstGeom prst="rect">
            <a:avLst/>
          </a:prstGeom>
        </p:spPr>
      </p:pic>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37</a:t>
            </a:fld>
            <a:endParaRPr lang="en-US" dirty="0"/>
          </a:p>
        </p:txBody>
      </p:sp>
    </p:spTree>
    <p:extLst>
      <p:ext uri="{BB962C8B-B14F-4D97-AF65-F5344CB8AC3E}">
        <p14:creationId xmlns:p14="http://schemas.microsoft.com/office/powerpoint/2010/main" val="59277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4"/>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grpSp>
        <p:nvGrpSpPr>
          <p:cNvPr id="3" name="Group 2"/>
          <p:cNvGrpSpPr/>
          <p:nvPr/>
        </p:nvGrpSpPr>
        <p:grpSpPr>
          <a:xfrm>
            <a:off x="3022600" y="1228725"/>
            <a:ext cx="5718175" cy="1230313"/>
            <a:chOff x="3022600" y="1228725"/>
            <a:chExt cx="5718175" cy="1230313"/>
          </a:xfrm>
        </p:grpSpPr>
        <p:pic>
          <p:nvPicPr>
            <p:cNvPr id="8195" name="Picture 5" descr="667995_40766786"/>
            <p:cNvPicPr>
              <a:picLocks noChangeAspect="1" noChangeArrowheads="1"/>
            </p:cNvPicPr>
            <p:nvPr/>
          </p:nvPicPr>
          <p:blipFill>
            <a:blip r:embed="rId3" cstate="print"/>
            <a:srcRect t="26042" b="4340"/>
            <a:stretch>
              <a:fillRect/>
            </a:stretch>
          </p:blipFill>
          <p:spPr bwMode="auto">
            <a:xfrm>
              <a:off x="3022600" y="1293813"/>
              <a:ext cx="1603375" cy="1068387"/>
            </a:xfrm>
            <a:prstGeom prst="rect">
              <a:avLst/>
            </a:prstGeom>
            <a:noFill/>
            <a:ln w="9525">
              <a:solidFill>
                <a:schemeClr val="tx1"/>
              </a:solidFill>
              <a:miter lim="800000"/>
              <a:headEnd/>
              <a:tailEnd/>
            </a:ln>
          </p:spPr>
        </p:pic>
        <p:sp>
          <p:nvSpPr>
            <p:cNvPr id="8196" name="Text Box 11"/>
            <p:cNvSpPr txBox="1">
              <a:spLocks noChangeArrowheads="1"/>
            </p:cNvSpPr>
            <p:nvPr/>
          </p:nvSpPr>
          <p:spPr bwMode="auto">
            <a:xfrm>
              <a:off x="3043238" y="1712913"/>
              <a:ext cx="1554162" cy="179387"/>
            </a:xfrm>
            <a:prstGeom prst="rect">
              <a:avLst/>
            </a:prstGeom>
            <a:noFill/>
            <a:ln w="9525">
              <a:noFill/>
              <a:miter lim="800000"/>
              <a:headEnd/>
              <a:tailEnd/>
            </a:ln>
          </p:spPr>
          <p:txBody>
            <a:bodyPr>
              <a:spAutoFit/>
            </a:bodyPr>
            <a:lstStyle/>
            <a:p>
              <a:pPr algn="ctr">
                <a:spcBef>
                  <a:spcPct val="50000"/>
                </a:spcBef>
              </a:pPr>
              <a:r>
                <a:rPr lang="en-US" b="1" u="none" dirty="0">
                  <a:solidFill>
                    <a:schemeClr val="bg1"/>
                  </a:solidFill>
                </a:rPr>
                <a:t>SAVING</a:t>
              </a:r>
            </a:p>
          </p:txBody>
        </p:sp>
        <p:sp>
          <p:nvSpPr>
            <p:cNvPr id="8201" name="Rectangle 15"/>
            <p:cNvSpPr>
              <a:spLocks noChangeArrowheads="1"/>
            </p:cNvSpPr>
            <p:nvPr/>
          </p:nvSpPr>
          <p:spPr bwMode="auto">
            <a:xfrm>
              <a:off x="4637088" y="1228725"/>
              <a:ext cx="4103687" cy="1230313"/>
            </a:xfrm>
            <a:prstGeom prst="rect">
              <a:avLst/>
            </a:prstGeom>
            <a:noFill/>
            <a:ln w="9525">
              <a:noFill/>
              <a:miter lim="800000"/>
              <a:headEnd/>
              <a:tailEnd/>
            </a:ln>
          </p:spPr>
          <p:txBody>
            <a:bodyPr lIns="0" tIns="0" rIns="0" bIns="0">
              <a:spAutoFit/>
            </a:bodyPr>
            <a:lstStyle/>
            <a:p>
              <a:pPr lvl="1" indent="-228600">
                <a:buFont typeface="Arial" charset="0"/>
                <a:buChar char="•"/>
              </a:pPr>
              <a:r>
                <a:rPr lang="en-US" sz="1600" u="none" dirty="0">
                  <a:solidFill>
                    <a:srgbClr val="000000"/>
                  </a:solidFill>
                </a:rPr>
                <a:t>Participation Rate: Overall, HCE and NHCE</a:t>
              </a:r>
            </a:p>
            <a:p>
              <a:pPr lvl="1" indent="-228600">
                <a:buFont typeface="Arial" charset="0"/>
                <a:buChar char="•"/>
              </a:pPr>
              <a:r>
                <a:rPr lang="en-US" sz="1600" u="none" dirty="0">
                  <a:solidFill>
                    <a:srgbClr val="000000"/>
                  </a:solidFill>
                </a:rPr>
                <a:t>Deferral Rate: Overall, HCE and NHCE</a:t>
              </a:r>
            </a:p>
            <a:p>
              <a:pPr lvl="1" indent="-228600">
                <a:buFont typeface="Arial" charset="0"/>
                <a:buChar char="•"/>
              </a:pPr>
              <a:r>
                <a:rPr lang="en-US" sz="1600" u="none" dirty="0">
                  <a:solidFill>
                    <a:srgbClr val="000000"/>
                  </a:solidFill>
                </a:rPr>
                <a:t>Percent Maximizing Company Match</a:t>
              </a:r>
            </a:p>
            <a:p>
              <a:pPr lvl="1" indent="-228600">
                <a:buFont typeface="Arial" charset="0"/>
                <a:buChar char="•"/>
              </a:pPr>
              <a:r>
                <a:rPr lang="en-US" sz="1600" u="none" dirty="0">
                  <a:solidFill>
                    <a:srgbClr val="000000"/>
                  </a:solidFill>
                </a:rPr>
                <a:t>Percent on an Auto-Escalate Program</a:t>
              </a:r>
            </a:p>
            <a:p>
              <a:pPr lvl="1" indent="-228600">
                <a:buFont typeface="Arial" charset="0"/>
                <a:buChar char="•"/>
              </a:pPr>
              <a:r>
                <a:rPr lang="en-US" sz="1600" u="none" dirty="0">
                  <a:solidFill>
                    <a:srgbClr val="000000"/>
                  </a:solidFill>
                </a:rPr>
                <a:t>Percent utilizing Catch-up</a:t>
              </a:r>
            </a:p>
          </p:txBody>
        </p:sp>
      </p:grpSp>
      <p:grpSp>
        <p:nvGrpSpPr>
          <p:cNvPr id="4" name="Group 3"/>
          <p:cNvGrpSpPr/>
          <p:nvPr/>
        </p:nvGrpSpPr>
        <p:grpSpPr>
          <a:xfrm>
            <a:off x="3046413" y="2632075"/>
            <a:ext cx="5891212" cy="1025525"/>
            <a:chOff x="3046413" y="2632075"/>
            <a:chExt cx="5891212" cy="1025525"/>
          </a:xfrm>
        </p:grpSpPr>
        <p:pic>
          <p:nvPicPr>
            <p:cNvPr id="8197" name="Picture 6" descr="729164_18471821"/>
            <p:cNvPicPr>
              <a:picLocks noChangeAspect="1" noChangeArrowheads="1"/>
            </p:cNvPicPr>
            <p:nvPr/>
          </p:nvPicPr>
          <p:blipFill>
            <a:blip r:embed="rId4" cstate="print"/>
            <a:srcRect t="9692" b="22154"/>
            <a:stretch>
              <a:fillRect/>
            </a:stretch>
          </p:blipFill>
          <p:spPr bwMode="auto">
            <a:xfrm>
              <a:off x="3046413" y="2643188"/>
              <a:ext cx="1601787" cy="1014412"/>
            </a:xfrm>
            <a:prstGeom prst="rect">
              <a:avLst/>
            </a:prstGeom>
            <a:noFill/>
            <a:ln w="9525">
              <a:solidFill>
                <a:schemeClr val="tx1"/>
              </a:solidFill>
              <a:miter lim="800000"/>
              <a:headEnd/>
              <a:tailEnd/>
            </a:ln>
          </p:spPr>
        </p:pic>
        <p:sp>
          <p:nvSpPr>
            <p:cNvPr id="8202" name="Rectangle 15"/>
            <p:cNvSpPr>
              <a:spLocks noChangeArrowheads="1"/>
            </p:cNvSpPr>
            <p:nvPr/>
          </p:nvSpPr>
          <p:spPr bwMode="auto">
            <a:xfrm>
              <a:off x="4637088" y="2632075"/>
              <a:ext cx="4300537" cy="738664"/>
            </a:xfrm>
            <a:prstGeom prst="rect">
              <a:avLst/>
            </a:prstGeom>
            <a:noFill/>
            <a:ln w="9525">
              <a:noFill/>
              <a:miter lim="800000"/>
              <a:headEnd/>
              <a:tailEnd/>
            </a:ln>
          </p:spPr>
          <p:txBody>
            <a:bodyPr lIns="0" tIns="0" rIns="0" bIns="0">
              <a:spAutoFit/>
            </a:bodyPr>
            <a:lstStyle/>
            <a:p>
              <a:pPr lvl="1" indent="-228600">
                <a:buFont typeface="Arial" charset="0"/>
                <a:buChar char="•"/>
              </a:pPr>
              <a:r>
                <a:rPr lang="en-US" sz="1600" u="none" dirty="0">
                  <a:solidFill>
                    <a:srgbClr val="000000"/>
                  </a:solidFill>
                </a:rPr>
                <a:t>Percent of Assets in Auto-Diversified Options</a:t>
              </a:r>
            </a:p>
            <a:p>
              <a:pPr lvl="1" indent="-228600">
                <a:buFont typeface="Arial" charset="0"/>
                <a:buChar char="•"/>
              </a:pPr>
              <a:r>
                <a:rPr lang="en-US" sz="1600" u="none" dirty="0">
                  <a:solidFill>
                    <a:srgbClr val="000000"/>
                  </a:solidFill>
                </a:rPr>
                <a:t>Percent </a:t>
              </a:r>
              <a:r>
                <a:rPr lang="en-US" sz="1600" u="none" dirty="0" smtClean="0">
                  <a:solidFill>
                    <a:srgbClr val="000000"/>
                  </a:solidFill>
                </a:rPr>
                <a:t>of Delegators with 90% in 1 ADO</a:t>
              </a:r>
            </a:p>
            <a:p>
              <a:pPr lvl="1" indent="-228600">
                <a:buFont typeface="Arial" charset="0"/>
                <a:buChar char="•"/>
              </a:pPr>
              <a:r>
                <a:rPr lang="en-US" sz="1600" u="none" dirty="0" smtClean="0">
                  <a:solidFill>
                    <a:srgbClr val="000000"/>
                  </a:solidFill>
                </a:rPr>
                <a:t>Percent of Delegators Auto-Rebalancing</a:t>
              </a:r>
              <a:endParaRPr lang="en-US" sz="1600" u="none" dirty="0">
                <a:solidFill>
                  <a:srgbClr val="000000"/>
                </a:solidFill>
              </a:endParaRPr>
            </a:p>
          </p:txBody>
        </p:sp>
      </p:grpSp>
      <p:grpSp>
        <p:nvGrpSpPr>
          <p:cNvPr id="5" name="Group 4"/>
          <p:cNvGrpSpPr/>
          <p:nvPr/>
        </p:nvGrpSpPr>
        <p:grpSpPr>
          <a:xfrm>
            <a:off x="3014663" y="3971925"/>
            <a:ext cx="5922962" cy="1014413"/>
            <a:chOff x="3014663" y="3971925"/>
            <a:chExt cx="5922962" cy="1014413"/>
          </a:xfrm>
        </p:grpSpPr>
        <p:grpSp>
          <p:nvGrpSpPr>
            <p:cNvPr id="2" name="Group 20"/>
            <p:cNvGrpSpPr>
              <a:grpSpLocks/>
            </p:cNvGrpSpPr>
            <p:nvPr/>
          </p:nvGrpSpPr>
          <p:grpSpPr bwMode="auto">
            <a:xfrm>
              <a:off x="3014663" y="3983038"/>
              <a:ext cx="1676400" cy="1003300"/>
              <a:chOff x="6176731" y="3765550"/>
              <a:chExt cx="2044700" cy="1274535"/>
            </a:xfrm>
          </p:grpSpPr>
          <p:pic>
            <p:nvPicPr>
              <p:cNvPr id="8210" name="Picture 9" descr="wallet-with-money"/>
              <p:cNvPicPr>
                <a:picLocks noChangeAspect="1" noChangeArrowheads="1"/>
              </p:cNvPicPr>
              <p:nvPr/>
            </p:nvPicPr>
            <p:blipFill>
              <a:blip r:embed="rId5" cstate="print"/>
              <a:srcRect t="21558" b="10779"/>
              <a:stretch>
                <a:fillRect/>
              </a:stretch>
            </p:blipFill>
            <p:spPr bwMode="auto">
              <a:xfrm>
                <a:off x="6185808" y="3765550"/>
                <a:ext cx="2032489" cy="1274535"/>
              </a:xfrm>
              <a:prstGeom prst="rect">
                <a:avLst/>
              </a:prstGeom>
              <a:noFill/>
              <a:ln w="9525">
                <a:noFill/>
                <a:miter lim="800000"/>
                <a:headEnd/>
                <a:tailEnd/>
              </a:ln>
            </p:spPr>
          </p:pic>
          <p:sp>
            <p:nvSpPr>
              <p:cNvPr id="8211" name="Text Box 13"/>
              <p:cNvSpPr txBox="1">
                <a:spLocks noChangeArrowheads="1"/>
              </p:cNvSpPr>
              <p:nvPr/>
            </p:nvSpPr>
            <p:spPr bwMode="auto">
              <a:xfrm>
                <a:off x="6176731" y="4632311"/>
                <a:ext cx="2044700" cy="369332"/>
              </a:xfrm>
              <a:prstGeom prst="rect">
                <a:avLst/>
              </a:prstGeom>
              <a:noFill/>
              <a:ln w="9525">
                <a:noFill/>
                <a:miter lim="800000"/>
                <a:headEnd/>
                <a:tailEnd/>
              </a:ln>
            </p:spPr>
            <p:txBody>
              <a:bodyPr>
                <a:spAutoFit/>
              </a:bodyPr>
              <a:lstStyle/>
              <a:p>
                <a:pPr algn="ctr">
                  <a:spcBef>
                    <a:spcPct val="50000"/>
                  </a:spcBef>
                </a:pPr>
                <a:r>
                  <a:rPr lang="en-US" b="1" u="none" dirty="0">
                    <a:solidFill>
                      <a:schemeClr val="bg1"/>
                    </a:solidFill>
                  </a:rPr>
                  <a:t>SPENDING</a:t>
                </a:r>
              </a:p>
            </p:txBody>
          </p:sp>
        </p:grpSp>
        <p:sp>
          <p:nvSpPr>
            <p:cNvPr id="8203" name="Rectangle 15"/>
            <p:cNvSpPr>
              <a:spLocks noChangeArrowheads="1"/>
            </p:cNvSpPr>
            <p:nvPr/>
          </p:nvSpPr>
          <p:spPr bwMode="auto">
            <a:xfrm>
              <a:off x="4637088" y="3971925"/>
              <a:ext cx="4300537" cy="246063"/>
            </a:xfrm>
            <a:prstGeom prst="rect">
              <a:avLst/>
            </a:prstGeom>
            <a:noFill/>
            <a:ln w="9525">
              <a:noFill/>
              <a:miter lim="800000"/>
              <a:headEnd/>
              <a:tailEnd/>
            </a:ln>
          </p:spPr>
          <p:txBody>
            <a:bodyPr lIns="0" tIns="0" rIns="0" bIns="0">
              <a:spAutoFit/>
            </a:bodyPr>
            <a:lstStyle/>
            <a:p>
              <a:pPr lvl="1" indent="-228600">
                <a:buFont typeface="Arial" charset="0"/>
                <a:buChar char="•"/>
              </a:pPr>
              <a:r>
                <a:rPr lang="en-US" sz="1600" u="none" dirty="0">
                  <a:solidFill>
                    <a:srgbClr val="000000"/>
                  </a:solidFill>
                </a:rPr>
                <a:t>Percent NOT “cashing-out”</a:t>
              </a:r>
            </a:p>
          </p:txBody>
        </p:sp>
      </p:grpSp>
      <p:pic>
        <p:nvPicPr>
          <p:cNvPr id="8204" name="Picture 7" descr="RetirementLane"/>
          <p:cNvPicPr>
            <a:picLocks noChangeAspect="1" noChangeArrowheads="1"/>
          </p:cNvPicPr>
          <p:nvPr/>
        </p:nvPicPr>
        <p:blipFill>
          <a:blip r:embed="rId6" cstate="print"/>
          <a:srcRect b="22728"/>
          <a:stretch>
            <a:fillRect/>
          </a:stretch>
        </p:blipFill>
        <p:spPr bwMode="auto">
          <a:xfrm>
            <a:off x="458788" y="1292225"/>
            <a:ext cx="1751012" cy="1116013"/>
          </a:xfrm>
          <a:prstGeom prst="rect">
            <a:avLst/>
          </a:prstGeom>
          <a:noFill/>
          <a:ln w="9525">
            <a:noFill/>
            <a:miter lim="800000"/>
            <a:headEnd/>
            <a:tailEnd/>
          </a:ln>
        </p:spPr>
      </p:pic>
      <p:grpSp>
        <p:nvGrpSpPr>
          <p:cNvPr id="6" name="Group 5"/>
          <p:cNvGrpSpPr/>
          <p:nvPr/>
        </p:nvGrpSpPr>
        <p:grpSpPr>
          <a:xfrm>
            <a:off x="3021013" y="5237163"/>
            <a:ext cx="5741987" cy="1087437"/>
            <a:chOff x="3021013" y="5237163"/>
            <a:chExt cx="5741987" cy="1087437"/>
          </a:xfrm>
        </p:grpSpPr>
        <p:pic>
          <p:nvPicPr>
            <p:cNvPr id="8205" name="Picture 8" descr="710597_money_under_the_mouse_1"/>
            <p:cNvPicPr>
              <a:picLocks noChangeAspect="1" noChangeArrowheads="1"/>
            </p:cNvPicPr>
            <p:nvPr/>
          </p:nvPicPr>
          <p:blipFill>
            <a:blip r:embed="rId7" cstate="print"/>
            <a:srcRect l="8000" r="8000"/>
            <a:stretch>
              <a:fillRect/>
            </a:stretch>
          </p:blipFill>
          <p:spPr bwMode="auto">
            <a:xfrm>
              <a:off x="3021013" y="5253038"/>
              <a:ext cx="1616075" cy="1071562"/>
            </a:xfrm>
            <a:prstGeom prst="rect">
              <a:avLst/>
            </a:prstGeom>
            <a:noFill/>
            <a:ln w="9525">
              <a:solidFill>
                <a:schemeClr val="tx1"/>
              </a:solidFill>
              <a:miter lim="800000"/>
              <a:headEnd/>
              <a:tailEnd/>
            </a:ln>
          </p:spPr>
        </p:pic>
        <p:sp>
          <p:nvSpPr>
            <p:cNvPr id="8206" name="Text Box 10"/>
            <p:cNvSpPr txBox="1">
              <a:spLocks noChangeArrowheads="1"/>
            </p:cNvSpPr>
            <p:nvPr/>
          </p:nvSpPr>
          <p:spPr bwMode="auto">
            <a:xfrm>
              <a:off x="3021013" y="5237163"/>
              <a:ext cx="1616075" cy="369887"/>
            </a:xfrm>
            <a:prstGeom prst="rect">
              <a:avLst/>
            </a:prstGeom>
            <a:noFill/>
            <a:ln w="9525">
              <a:noFill/>
              <a:miter lim="800000"/>
              <a:headEnd/>
              <a:tailEnd/>
            </a:ln>
          </p:spPr>
          <p:txBody>
            <a:bodyPr>
              <a:spAutoFit/>
            </a:bodyPr>
            <a:lstStyle/>
            <a:p>
              <a:pPr algn="ctr">
                <a:spcBef>
                  <a:spcPct val="50000"/>
                </a:spcBef>
              </a:pPr>
              <a:r>
                <a:rPr lang="en-US" b="1" u="none" dirty="0"/>
                <a:t>KNOWING</a:t>
              </a:r>
            </a:p>
          </p:txBody>
        </p:sp>
        <p:sp>
          <p:nvSpPr>
            <p:cNvPr id="8207" name="Rectangle 15"/>
            <p:cNvSpPr>
              <a:spLocks noChangeArrowheads="1"/>
            </p:cNvSpPr>
            <p:nvPr/>
          </p:nvSpPr>
          <p:spPr bwMode="auto">
            <a:xfrm>
              <a:off x="4659313" y="5256213"/>
              <a:ext cx="4103687" cy="492125"/>
            </a:xfrm>
            <a:prstGeom prst="rect">
              <a:avLst/>
            </a:prstGeom>
            <a:noFill/>
            <a:ln w="9525">
              <a:noFill/>
              <a:miter lim="800000"/>
              <a:headEnd/>
              <a:tailEnd/>
            </a:ln>
          </p:spPr>
          <p:txBody>
            <a:bodyPr lIns="0" tIns="0" rIns="0" bIns="0">
              <a:spAutoFit/>
            </a:bodyPr>
            <a:lstStyle/>
            <a:p>
              <a:pPr lvl="1" indent="-228600">
                <a:buFont typeface="Arial" charset="0"/>
                <a:buChar char="•"/>
              </a:pPr>
              <a:r>
                <a:rPr lang="en-US" sz="1600" u="none" dirty="0">
                  <a:solidFill>
                    <a:srgbClr val="000000"/>
                  </a:solidFill>
                </a:rPr>
                <a:t>Having a personal Retirement Goal</a:t>
              </a:r>
            </a:p>
            <a:p>
              <a:pPr lvl="1" indent="-228600">
                <a:buFont typeface="Arial" charset="0"/>
                <a:buChar char="•"/>
              </a:pPr>
              <a:r>
                <a:rPr lang="en-US" sz="1600" u="none" dirty="0">
                  <a:solidFill>
                    <a:srgbClr val="000000"/>
                  </a:solidFill>
                </a:rPr>
                <a:t>On track to </a:t>
              </a:r>
              <a:r>
                <a:rPr lang="en-US" sz="1600" u="none" dirty="0" smtClean="0">
                  <a:solidFill>
                    <a:srgbClr val="000000"/>
                  </a:solidFill>
                </a:rPr>
                <a:t>achieve </a:t>
              </a:r>
              <a:r>
                <a:rPr lang="en-US" sz="1600" u="none" dirty="0">
                  <a:solidFill>
                    <a:srgbClr val="000000"/>
                  </a:solidFill>
                </a:rPr>
                <a:t>that Goal</a:t>
              </a:r>
            </a:p>
          </p:txBody>
        </p:sp>
      </p:grpSp>
      <p:cxnSp>
        <p:nvCxnSpPr>
          <p:cNvPr id="36" name="Straight Connector 35"/>
          <p:cNvCxnSpPr/>
          <p:nvPr/>
        </p:nvCxnSpPr>
        <p:spPr>
          <a:xfrm rot="16200000" flipH="1">
            <a:off x="48419" y="3826669"/>
            <a:ext cx="50625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09" name="Rectangle 15"/>
          <p:cNvSpPr>
            <a:spLocks noChangeArrowheads="1"/>
          </p:cNvSpPr>
          <p:nvPr/>
        </p:nvSpPr>
        <p:spPr bwMode="auto">
          <a:xfrm>
            <a:off x="385763" y="2665413"/>
            <a:ext cx="1943100" cy="1846262"/>
          </a:xfrm>
          <a:prstGeom prst="rect">
            <a:avLst/>
          </a:prstGeom>
          <a:noFill/>
          <a:ln w="9525">
            <a:noFill/>
            <a:miter lim="800000"/>
            <a:headEnd/>
            <a:tailEnd/>
          </a:ln>
        </p:spPr>
        <p:txBody>
          <a:bodyPr lIns="0" tIns="0" rIns="0" bIns="0">
            <a:spAutoFit/>
          </a:bodyPr>
          <a:lstStyle/>
          <a:p>
            <a:pPr marL="228600" indent="-228600">
              <a:buFont typeface="Arial" charset="0"/>
              <a:buChar char="•"/>
            </a:pPr>
            <a:r>
              <a:rPr lang="en-US" b="1" i="1" u="none" dirty="0">
                <a:solidFill>
                  <a:srgbClr val="000000"/>
                </a:solidFill>
              </a:rPr>
              <a:t>Success Measures </a:t>
            </a:r>
            <a:r>
              <a:rPr lang="en-US" u="none" dirty="0">
                <a:solidFill>
                  <a:srgbClr val="000000"/>
                </a:solidFill>
              </a:rPr>
              <a:t>that have a proven impact on increasing Retirement Readiness</a:t>
            </a:r>
          </a:p>
          <a:p>
            <a:pPr marL="228600" indent="-228600">
              <a:buFont typeface="Arial" charset="0"/>
              <a:buChar char="•"/>
            </a:pPr>
            <a:endParaRPr lang="en-US" sz="1200" u="none" dirty="0">
              <a:solidFill>
                <a:srgbClr val="000000"/>
              </a:solidFill>
            </a:endParaRPr>
          </a:p>
        </p:txBody>
      </p:sp>
      <p:sp>
        <p:nvSpPr>
          <p:cNvPr id="20" name="Rectangle 2"/>
          <p:cNvSpPr txBox="1">
            <a:spLocks noChangeArrowheads="1"/>
          </p:cNvSpPr>
          <p:nvPr/>
        </p:nvSpPr>
        <p:spPr bwMode="auto">
          <a:xfrm>
            <a:off x="385763" y="599167"/>
            <a:ext cx="8355012" cy="415023"/>
          </a:xfrm>
          <a:prstGeom prst="rect">
            <a:avLst/>
          </a:prstGeom>
          <a:noFill/>
          <a:ln w="9525">
            <a:noFill/>
            <a:miter lim="800000"/>
            <a:headEnd/>
            <a:tailEnd/>
          </a:ln>
        </p:spPr>
        <p:txBody>
          <a:bodyPr/>
          <a:lstStyle/>
          <a:p>
            <a:pPr>
              <a:lnSpc>
                <a:spcPct val="90000"/>
              </a:lnSpc>
            </a:pPr>
            <a:r>
              <a:rPr lang="en-US" sz="2800" u="none" dirty="0" smtClean="0"/>
              <a:t>Generating Retirement Readiness</a:t>
            </a:r>
            <a:endParaRPr lang="en-US" sz="2800" b="1" u="none" dirty="0"/>
          </a:p>
        </p:txBody>
      </p:sp>
      <p:sp>
        <p:nvSpPr>
          <p:cNvPr id="7" name="Slide Number Placeholder 6"/>
          <p:cNvSpPr>
            <a:spLocks noGrp="1"/>
          </p:cNvSpPr>
          <p:nvPr>
            <p:ph type="sldNum" sz="quarter" idx="10"/>
          </p:nvPr>
        </p:nvSpPr>
        <p:spPr/>
        <p:txBody>
          <a:bodyPr/>
          <a:lstStyle/>
          <a:p>
            <a:pPr>
              <a:defRPr/>
            </a:pPr>
            <a:fld id="{1D1CB02F-8AD7-4DB6-A1A1-DF7FDB3F8840}" type="slidenum">
              <a:rPr lang="en-US" smtClean="0"/>
              <a:pPr>
                <a:defRPr/>
              </a:pPr>
              <a:t>38</a:t>
            </a:fld>
            <a:endParaRPr lang="en-US" dirty="0"/>
          </a:p>
        </p:txBody>
      </p:sp>
    </p:spTree>
    <p:extLst>
      <p:ext uri="{BB962C8B-B14F-4D97-AF65-F5344CB8AC3E}">
        <p14:creationId xmlns:p14="http://schemas.microsoft.com/office/powerpoint/2010/main" val="15359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5"/>
          <p:cNvSpPr>
            <a:spLocks noChangeShapeType="1"/>
          </p:cNvSpPr>
          <p:nvPr/>
        </p:nvSpPr>
        <p:spPr bwMode="auto">
          <a:xfrm>
            <a:off x="457200" y="1069975"/>
            <a:ext cx="8239125" cy="0"/>
          </a:xfrm>
          <a:prstGeom prst="line">
            <a:avLst/>
          </a:prstGeom>
          <a:noFill/>
          <a:ln w="9525">
            <a:solidFill>
              <a:srgbClr val="D59F0F"/>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71" name="Rectangle 2"/>
          <p:cNvSpPr>
            <a:spLocks noChangeArrowheads="1"/>
          </p:cNvSpPr>
          <p:nvPr/>
        </p:nvSpPr>
        <p:spPr bwMode="auto">
          <a:xfrm>
            <a:off x="368300" y="541338"/>
            <a:ext cx="74168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altLang="en-US" sz="2800" u="none" dirty="0"/>
              <a:t>What </a:t>
            </a:r>
            <a:r>
              <a:rPr lang="en-US" altLang="en-US" sz="2800" u="none" dirty="0" smtClean="0"/>
              <a:t>does the DOL say about 401(k) Fees?</a:t>
            </a:r>
            <a:endParaRPr lang="en-US" altLang="en-US" sz="2800" u="none" dirty="0"/>
          </a:p>
        </p:txBody>
      </p:sp>
      <p:grpSp>
        <p:nvGrpSpPr>
          <p:cNvPr id="5" name="Group 4"/>
          <p:cNvGrpSpPr/>
          <p:nvPr/>
        </p:nvGrpSpPr>
        <p:grpSpPr>
          <a:xfrm>
            <a:off x="3133491" y="1271242"/>
            <a:ext cx="5729389" cy="4034046"/>
            <a:chOff x="3133491" y="1271242"/>
            <a:chExt cx="5729389" cy="4034046"/>
          </a:xfrm>
        </p:grpSpPr>
        <p:sp>
          <p:nvSpPr>
            <p:cNvPr id="3" name="TextBox 2"/>
            <p:cNvSpPr txBox="1"/>
            <p:nvPr/>
          </p:nvSpPr>
          <p:spPr>
            <a:xfrm>
              <a:off x="3133491" y="1271242"/>
              <a:ext cx="5553309" cy="3693319"/>
            </a:xfrm>
            <a:prstGeom prst="rect">
              <a:avLst/>
            </a:prstGeom>
            <a:noFill/>
          </p:spPr>
          <p:txBody>
            <a:bodyPr wrap="square" rtlCol="0">
              <a:spAutoFit/>
            </a:bodyPr>
            <a:lstStyle/>
            <a:p>
              <a:r>
                <a:rPr lang="en-US" u="none" dirty="0" smtClean="0"/>
                <a:t>“When you consider the fees in  your 401(k) plan and their impact on your retirement income, remember that all services have costs.  If your employer has selected a bundled program of services and investments, compare all services received with the total cost.  Remember, too, that higher investment management fees do not necessarily mean better performance.  Nor is cheaper necessarily better.  Compare the net returns relative to the risks among available investment options.  And, finally, don’t consider fees in a vacuum.  They are only one part of the bigger picture including investment risk and returns and the extent and quality of services provider.”</a:t>
              </a:r>
              <a:endParaRPr lang="en-US" dirty="0"/>
            </a:p>
          </p:txBody>
        </p:sp>
        <p:sp>
          <p:nvSpPr>
            <p:cNvPr id="9" name="TextBox 8"/>
            <p:cNvSpPr txBox="1">
              <a:spLocks noChangeArrowheads="1"/>
            </p:cNvSpPr>
            <p:nvPr/>
          </p:nvSpPr>
          <p:spPr bwMode="auto">
            <a:xfrm>
              <a:off x="3133491" y="4997511"/>
              <a:ext cx="57293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r>
                <a:rPr lang="en-US" altLang="en-US" sz="1400" u="none" dirty="0"/>
                <a:t>Source: </a:t>
              </a:r>
              <a:r>
                <a:rPr lang="en-US" altLang="en-US" sz="1400" u="none" dirty="0" smtClean="0"/>
                <a:t>A Look at 401(k) Plan Fees, U.S. Department of Labor, October 2010</a:t>
              </a:r>
              <a:endParaRPr lang="en-US" altLang="en-US" sz="1400" u="none" dirty="0"/>
            </a:p>
          </p:txBody>
        </p:sp>
      </p:grpSp>
      <p:pic>
        <p:nvPicPr>
          <p:cNvPr id="4" name="Picture 3"/>
          <p:cNvPicPr>
            <a:picLocks noChangeAspect="1"/>
          </p:cNvPicPr>
          <p:nvPr/>
        </p:nvPicPr>
        <p:blipFill>
          <a:blip r:embed="rId4"/>
          <a:stretch>
            <a:fillRect/>
          </a:stretch>
        </p:blipFill>
        <p:spPr>
          <a:xfrm>
            <a:off x="633080" y="1382469"/>
            <a:ext cx="2123810" cy="2933333"/>
          </a:xfrm>
          <a:prstGeom prst="rect">
            <a:avLst/>
          </a:prstGeom>
        </p:spPr>
      </p:pic>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4425564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3"/>
          <p:cNvSpPr>
            <a:spLocks noChangeShapeType="1"/>
          </p:cNvSpPr>
          <p:nvPr/>
        </p:nvSpPr>
        <p:spPr bwMode="auto">
          <a:xfrm>
            <a:off x="457200" y="1069975"/>
            <a:ext cx="8239125" cy="0"/>
          </a:xfrm>
          <a:prstGeom prst="line">
            <a:avLst/>
          </a:prstGeom>
          <a:noFill/>
          <a:ln w="9525">
            <a:solidFill>
              <a:srgbClr val="D59F0F"/>
            </a:solidFill>
            <a:round/>
            <a:headEnd/>
            <a:tailEnd/>
          </a:ln>
        </p:spPr>
        <p:txBody>
          <a:bodyPr/>
          <a:lstStyle/>
          <a:p>
            <a:endParaRPr lang="en-US" dirty="0"/>
          </a:p>
        </p:txBody>
      </p:sp>
      <p:sp>
        <p:nvSpPr>
          <p:cNvPr id="12297" name="Rectangle 2"/>
          <p:cNvSpPr txBox="1">
            <a:spLocks noChangeArrowheads="1"/>
          </p:cNvSpPr>
          <p:nvPr/>
        </p:nvSpPr>
        <p:spPr bwMode="auto">
          <a:xfrm>
            <a:off x="385763" y="599167"/>
            <a:ext cx="8062778" cy="409580"/>
          </a:xfrm>
          <a:prstGeom prst="rect">
            <a:avLst/>
          </a:prstGeom>
          <a:noFill/>
          <a:ln w="9525">
            <a:noFill/>
            <a:miter lim="800000"/>
            <a:headEnd/>
            <a:tailEnd/>
          </a:ln>
        </p:spPr>
        <p:txBody>
          <a:bodyPr/>
          <a:lstStyle/>
          <a:p>
            <a:pPr>
              <a:lnSpc>
                <a:spcPct val="90000"/>
              </a:lnSpc>
            </a:pPr>
            <a:r>
              <a:rPr lang="en-US" sz="2800" u="none" dirty="0" smtClean="0"/>
              <a:t>What If Analysis:</a:t>
            </a:r>
            <a:endParaRPr lang="en-US" sz="2800" b="1" u="none" dirty="0"/>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39</a:t>
            </a:fld>
            <a:endParaRPr lang="en-US" dirty="0"/>
          </a:p>
        </p:txBody>
      </p:sp>
      <p:pic>
        <p:nvPicPr>
          <p:cNvPr id="3" name="Picture 2"/>
          <p:cNvPicPr>
            <a:picLocks noChangeAspect="1"/>
          </p:cNvPicPr>
          <p:nvPr/>
        </p:nvPicPr>
        <p:blipFill>
          <a:blip r:embed="rId3"/>
          <a:stretch>
            <a:fillRect/>
          </a:stretch>
        </p:blipFill>
        <p:spPr>
          <a:xfrm>
            <a:off x="457200" y="1213452"/>
            <a:ext cx="8323809" cy="4780952"/>
          </a:xfrm>
          <a:prstGeom prst="rect">
            <a:avLst/>
          </a:prstGeom>
          <a:ln>
            <a:solidFill>
              <a:schemeClr val="tx1"/>
            </a:solidFill>
          </a:ln>
        </p:spPr>
      </p:pic>
    </p:spTree>
    <p:extLst>
      <p:ext uri="{BB962C8B-B14F-4D97-AF65-F5344CB8AC3E}">
        <p14:creationId xmlns:p14="http://schemas.microsoft.com/office/powerpoint/2010/main" val="250911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a:solidFill>
                  <a:schemeClr val="tx1"/>
                </a:solidFill>
                <a:ea typeface="ＭＳ Ｐゴシック" pitchFamily="34" charset="-128"/>
              </a:rPr>
              <a:t>v</a:t>
            </a:r>
            <a:r>
              <a:rPr lang="en-US" sz="2800" b="0" dirty="0" smtClean="0">
                <a:solidFill>
                  <a:schemeClr val="tx1"/>
                </a:solidFill>
                <a:ea typeface="ＭＳ Ｐゴシック" pitchFamily="34" charset="-128"/>
              </a:rPr>
              <a:t>2 Improvement:</a:t>
            </a:r>
            <a:br>
              <a:rPr lang="en-US" sz="2800" b="0" dirty="0" smtClean="0">
                <a:solidFill>
                  <a:schemeClr val="tx1"/>
                </a:solidFill>
                <a:ea typeface="ＭＳ Ｐゴシック" pitchFamily="34" charset="-128"/>
              </a:rPr>
            </a:br>
            <a:r>
              <a:rPr lang="en-US" sz="2800" b="0" dirty="0" smtClean="0">
                <a:solidFill>
                  <a:schemeClr val="tx1"/>
                </a:solidFill>
                <a:ea typeface="ＭＳ Ｐゴシック" pitchFamily="34" charset="-128"/>
              </a:rPr>
              <a:t>Closer Link </a:t>
            </a:r>
            <a:r>
              <a:rPr lang="en-US" b="0" dirty="0" smtClean="0">
                <a:solidFill>
                  <a:schemeClr val="tx1"/>
                </a:solidFill>
                <a:ea typeface="ＭＳ Ｐゴシック" pitchFamily="34" charset="-128"/>
              </a:rPr>
              <a:t>of Plan Design to Retirement Readiness</a:t>
            </a:r>
            <a:endParaRPr lang="en-US" sz="2800" b="0" dirty="0" smtClean="0">
              <a:solidFill>
                <a:schemeClr val="tx1"/>
              </a:solidFill>
              <a:ea typeface="ＭＳ Ｐゴシック" pitchFamily="34" charset="-128"/>
            </a:endParaRPr>
          </a:p>
        </p:txBody>
      </p:sp>
      <p:pic>
        <p:nvPicPr>
          <p:cNvPr id="2" name="Picture 1"/>
          <p:cNvPicPr>
            <a:picLocks noChangeAspect="1"/>
          </p:cNvPicPr>
          <p:nvPr/>
        </p:nvPicPr>
        <p:blipFill>
          <a:blip r:embed="rId3"/>
          <a:stretch>
            <a:fillRect/>
          </a:stretch>
        </p:blipFill>
        <p:spPr>
          <a:xfrm>
            <a:off x="1391426" y="1292785"/>
            <a:ext cx="6355095" cy="4646565"/>
          </a:xfrm>
          <a:prstGeom prst="rect">
            <a:avLst/>
          </a:prstGeom>
        </p:spPr>
      </p:pic>
    </p:spTree>
    <p:extLst>
      <p:ext uri="{BB962C8B-B14F-4D97-AF65-F5344CB8AC3E}">
        <p14:creationId xmlns:p14="http://schemas.microsoft.com/office/powerpoint/2010/main" val="41650974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a:solidFill>
                  <a:schemeClr val="tx1"/>
                </a:solidFill>
                <a:ea typeface="ＭＳ Ｐゴシック" pitchFamily="34" charset="-128"/>
              </a:rPr>
              <a:t>v</a:t>
            </a:r>
            <a:r>
              <a:rPr lang="en-US" sz="2800" b="0" dirty="0" smtClean="0">
                <a:solidFill>
                  <a:schemeClr val="tx1"/>
                </a:solidFill>
                <a:ea typeface="ＭＳ Ｐゴシック" pitchFamily="34" charset="-128"/>
              </a:rPr>
              <a:t>2 Improvement:</a:t>
            </a:r>
            <a:br>
              <a:rPr lang="en-US" sz="2800" b="0" dirty="0" smtClean="0">
                <a:solidFill>
                  <a:schemeClr val="tx1"/>
                </a:solidFill>
                <a:ea typeface="ＭＳ Ｐゴシック" pitchFamily="34" charset="-128"/>
              </a:rPr>
            </a:br>
            <a:r>
              <a:rPr lang="en-US" sz="2800" b="0" dirty="0" smtClean="0">
                <a:solidFill>
                  <a:schemeClr val="tx1"/>
                </a:solidFill>
                <a:ea typeface="ＭＳ Ｐゴシック" pitchFamily="34" charset="-128"/>
              </a:rPr>
              <a:t>Closer Link </a:t>
            </a:r>
            <a:r>
              <a:rPr lang="en-US" b="0" dirty="0" smtClean="0">
                <a:solidFill>
                  <a:schemeClr val="tx1"/>
                </a:solidFill>
                <a:ea typeface="ＭＳ Ｐゴシック" pitchFamily="34" charset="-128"/>
              </a:rPr>
              <a:t>of Plan Design to Retirement Readiness</a:t>
            </a:r>
            <a:endParaRPr lang="en-US" sz="2800" b="0" dirty="0" smtClean="0">
              <a:solidFill>
                <a:schemeClr val="tx1"/>
              </a:solidFill>
              <a:ea typeface="ＭＳ Ｐゴシック" pitchFamily="34" charset="-128"/>
            </a:endParaRPr>
          </a:p>
        </p:txBody>
      </p:sp>
      <p:pic>
        <p:nvPicPr>
          <p:cNvPr id="2" name="Picture 1"/>
          <p:cNvPicPr>
            <a:picLocks noChangeAspect="1"/>
          </p:cNvPicPr>
          <p:nvPr/>
        </p:nvPicPr>
        <p:blipFill>
          <a:blip r:embed="rId3"/>
          <a:stretch>
            <a:fillRect/>
          </a:stretch>
        </p:blipFill>
        <p:spPr>
          <a:xfrm>
            <a:off x="2955684" y="1286853"/>
            <a:ext cx="3315718" cy="4415794"/>
          </a:xfrm>
          <a:prstGeom prst="rect">
            <a:avLst/>
          </a:prstGeom>
        </p:spPr>
      </p:pic>
    </p:spTree>
    <p:extLst>
      <p:ext uri="{BB962C8B-B14F-4D97-AF65-F5344CB8AC3E}">
        <p14:creationId xmlns:p14="http://schemas.microsoft.com/office/powerpoint/2010/main" val="19040738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a:solidFill>
                  <a:schemeClr val="tx1"/>
                </a:solidFill>
                <a:ea typeface="ＭＳ Ｐゴシック" pitchFamily="34" charset="-128"/>
              </a:rPr>
              <a:t>v</a:t>
            </a:r>
            <a:r>
              <a:rPr lang="en-US" sz="2800" b="0" dirty="0" smtClean="0">
                <a:solidFill>
                  <a:schemeClr val="tx1"/>
                </a:solidFill>
                <a:ea typeface="ＭＳ Ｐゴシック" pitchFamily="34" charset="-128"/>
              </a:rPr>
              <a:t>2 Improvement:</a:t>
            </a:r>
            <a:br>
              <a:rPr lang="en-US" sz="2800" b="0" dirty="0" smtClean="0">
                <a:solidFill>
                  <a:schemeClr val="tx1"/>
                </a:solidFill>
                <a:ea typeface="ＭＳ Ｐゴシック" pitchFamily="34" charset="-128"/>
              </a:rPr>
            </a:br>
            <a:r>
              <a:rPr lang="en-US" sz="2800" b="0" dirty="0" smtClean="0">
                <a:solidFill>
                  <a:schemeClr val="tx1"/>
                </a:solidFill>
                <a:ea typeface="ＭＳ Ｐゴシック" pitchFamily="34" charset="-128"/>
              </a:rPr>
              <a:t>Closer Link </a:t>
            </a:r>
            <a:r>
              <a:rPr lang="en-US" b="0" dirty="0" smtClean="0">
                <a:solidFill>
                  <a:schemeClr val="tx1"/>
                </a:solidFill>
                <a:ea typeface="ＭＳ Ｐゴシック" pitchFamily="34" charset="-128"/>
              </a:rPr>
              <a:t>of Plan Design to Retirement Readiness</a:t>
            </a:r>
            <a:endParaRPr lang="en-US" sz="2800" b="0" dirty="0" smtClean="0">
              <a:solidFill>
                <a:schemeClr val="tx1"/>
              </a:solidFill>
              <a:ea typeface="ＭＳ Ｐゴシック" pitchFamily="34" charset="-128"/>
            </a:endParaRPr>
          </a:p>
        </p:txBody>
      </p:sp>
      <p:pic>
        <p:nvPicPr>
          <p:cNvPr id="2" name="Picture 1"/>
          <p:cNvPicPr>
            <a:picLocks noChangeAspect="1"/>
          </p:cNvPicPr>
          <p:nvPr/>
        </p:nvPicPr>
        <p:blipFill>
          <a:blip r:embed="rId3"/>
          <a:stretch>
            <a:fillRect/>
          </a:stretch>
        </p:blipFill>
        <p:spPr>
          <a:xfrm>
            <a:off x="505015" y="1284307"/>
            <a:ext cx="8204144" cy="3063407"/>
          </a:xfrm>
          <a:prstGeom prst="rect">
            <a:avLst/>
          </a:prstGeom>
        </p:spPr>
      </p:pic>
    </p:spTree>
    <p:extLst>
      <p:ext uri="{BB962C8B-B14F-4D97-AF65-F5344CB8AC3E}">
        <p14:creationId xmlns:p14="http://schemas.microsoft.com/office/powerpoint/2010/main" val="3178750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5" name="Rectangle 2"/>
          <p:cNvSpPr>
            <a:spLocks noGrp="1" noChangeArrowheads="1"/>
          </p:cNvSpPr>
          <p:nvPr>
            <p:ph type="title" idx="4294967295"/>
          </p:nvPr>
        </p:nvSpPr>
        <p:spPr>
          <a:xfrm>
            <a:off x="368300" y="134020"/>
            <a:ext cx="7531100" cy="910998"/>
          </a:xfrm>
        </p:spPr>
        <p:txBody>
          <a:bodyPr>
            <a:noAutofit/>
          </a:bodyPr>
          <a:lstStyle/>
          <a:p>
            <a:pPr algn="l" eaLnBrk="1" hangingPunct="1"/>
            <a:r>
              <a:rPr lang="en-US" sz="2800" b="0" dirty="0">
                <a:solidFill>
                  <a:schemeClr val="tx1"/>
                </a:solidFill>
                <a:ea typeface="ＭＳ Ｐゴシック" pitchFamily="34" charset="-128"/>
              </a:rPr>
              <a:t>v</a:t>
            </a:r>
            <a:r>
              <a:rPr lang="en-US" sz="2800" b="0" dirty="0" smtClean="0">
                <a:solidFill>
                  <a:schemeClr val="tx1"/>
                </a:solidFill>
                <a:ea typeface="ＭＳ Ｐゴシック" pitchFamily="34" charset="-128"/>
              </a:rPr>
              <a:t>2 Improvement:</a:t>
            </a:r>
            <a:br>
              <a:rPr lang="en-US" sz="2800" b="0" dirty="0" smtClean="0">
                <a:solidFill>
                  <a:schemeClr val="tx1"/>
                </a:solidFill>
                <a:ea typeface="ＭＳ Ｐゴシック" pitchFamily="34" charset="-128"/>
              </a:rPr>
            </a:br>
            <a:r>
              <a:rPr lang="en-US" sz="2800" b="0" dirty="0" smtClean="0">
                <a:solidFill>
                  <a:schemeClr val="tx1"/>
                </a:solidFill>
                <a:ea typeface="ＭＳ Ｐゴシック" pitchFamily="34" charset="-128"/>
              </a:rPr>
              <a:t>Closer Link </a:t>
            </a:r>
            <a:r>
              <a:rPr lang="en-US" b="0" dirty="0" smtClean="0">
                <a:solidFill>
                  <a:schemeClr val="tx1"/>
                </a:solidFill>
                <a:ea typeface="ＭＳ Ｐゴシック" pitchFamily="34" charset="-128"/>
              </a:rPr>
              <a:t>of Plan Design to Retirement Readiness</a:t>
            </a:r>
            <a:endParaRPr lang="en-US" sz="2800" b="0" dirty="0" smtClean="0">
              <a:solidFill>
                <a:schemeClr val="tx1"/>
              </a:solidFill>
              <a:ea typeface="ＭＳ Ｐゴシック" pitchFamily="34" charset="-128"/>
            </a:endParaRPr>
          </a:p>
        </p:txBody>
      </p:sp>
      <p:pic>
        <p:nvPicPr>
          <p:cNvPr id="2" name="Picture 1"/>
          <p:cNvPicPr>
            <a:picLocks noChangeAspect="1"/>
          </p:cNvPicPr>
          <p:nvPr/>
        </p:nvPicPr>
        <p:blipFill>
          <a:blip r:embed="rId3"/>
          <a:stretch>
            <a:fillRect/>
          </a:stretch>
        </p:blipFill>
        <p:spPr>
          <a:xfrm>
            <a:off x="2813133" y="1270188"/>
            <a:ext cx="3596292" cy="5478073"/>
          </a:xfrm>
          <a:prstGeom prst="rect">
            <a:avLst/>
          </a:prstGeom>
        </p:spPr>
      </p:pic>
    </p:spTree>
    <p:extLst>
      <p:ext uri="{BB962C8B-B14F-4D97-AF65-F5344CB8AC3E}">
        <p14:creationId xmlns:p14="http://schemas.microsoft.com/office/powerpoint/2010/main" val="1065712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278438" y="1128713"/>
            <a:ext cx="3274547" cy="5171726"/>
          </a:xfrm>
          <a:prstGeom prst="roundRect">
            <a:avLst/>
          </a:prstGeom>
          <a:solidFill>
            <a:srgbClr val="00B0F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61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89175"/>
            <a:ext cx="2706687" cy="175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TextBox 3"/>
          <p:cNvSpPr txBox="1">
            <a:spLocks noChangeArrowheads="1"/>
          </p:cNvSpPr>
          <p:nvPr/>
        </p:nvSpPr>
        <p:spPr bwMode="auto">
          <a:xfrm>
            <a:off x="3622249" y="2713038"/>
            <a:ext cx="1409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3600" u="none" dirty="0">
                <a:solidFill>
                  <a:srgbClr val="FF0000"/>
                </a:solidFill>
              </a:rPr>
              <a:t>Versus</a:t>
            </a:r>
          </a:p>
        </p:txBody>
      </p:sp>
      <p:pic>
        <p:nvPicPr>
          <p:cNvPr id="61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13" y="1593850"/>
            <a:ext cx="1930400" cy="1312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2" name="TextBox 21"/>
          <p:cNvSpPr txBox="1">
            <a:spLocks noChangeArrowheads="1"/>
          </p:cNvSpPr>
          <p:nvPr/>
        </p:nvSpPr>
        <p:spPr bwMode="auto">
          <a:xfrm>
            <a:off x="5930900" y="1128713"/>
            <a:ext cx="1677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a:t>Cost Drivers</a:t>
            </a:r>
          </a:p>
        </p:txBody>
      </p:sp>
      <p:pic>
        <p:nvPicPr>
          <p:cNvPr id="615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4225" y="3490913"/>
            <a:ext cx="1930400"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4" name="TextBox 23"/>
          <p:cNvSpPr txBox="1">
            <a:spLocks noChangeArrowheads="1"/>
          </p:cNvSpPr>
          <p:nvPr/>
        </p:nvSpPr>
        <p:spPr bwMode="auto">
          <a:xfrm>
            <a:off x="5910263" y="3032125"/>
            <a:ext cx="183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a:t>Value Factors</a:t>
            </a:r>
          </a:p>
        </p:txBody>
      </p:sp>
      <p:sp>
        <p:nvSpPr>
          <p:cNvPr id="6155" name="TextBox 25"/>
          <p:cNvSpPr txBox="1">
            <a:spLocks noChangeArrowheads="1"/>
          </p:cNvSpPr>
          <p:nvPr/>
        </p:nvSpPr>
        <p:spPr bwMode="auto">
          <a:xfrm>
            <a:off x="5705475" y="4994275"/>
            <a:ext cx="253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a:t>Quality of Provider</a:t>
            </a:r>
          </a:p>
        </p:txBody>
      </p:sp>
      <p:pic>
        <p:nvPicPr>
          <p:cNvPr id="2" name="Picture 1"/>
          <p:cNvPicPr>
            <a:picLocks noChangeAspect="1"/>
          </p:cNvPicPr>
          <p:nvPr/>
        </p:nvPicPr>
        <p:blipFill>
          <a:blip r:embed="rId6"/>
          <a:stretch>
            <a:fillRect/>
          </a:stretch>
        </p:blipFill>
        <p:spPr>
          <a:xfrm>
            <a:off x="5723252" y="5517376"/>
            <a:ext cx="2514286" cy="657143"/>
          </a:xfrm>
          <a:prstGeom prst="rect">
            <a:avLst/>
          </a:prstGeom>
        </p:spPr>
      </p:pic>
      <p:sp>
        <p:nvSpPr>
          <p:cNvPr id="17" name="TextBox 21"/>
          <p:cNvSpPr txBox="1">
            <a:spLocks noChangeArrowheads="1"/>
          </p:cNvSpPr>
          <p:nvPr/>
        </p:nvSpPr>
        <p:spPr bwMode="auto">
          <a:xfrm>
            <a:off x="1712028" y="1816370"/>
            <a:ext cx="749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u="sng">
                <a:solidFill>
                  <a:schemeClr val="tx1"/>
                </a:solidFill>
                <a:latin typeface="Calibri" pitchFamily="34" charset="0"/>
                <a:ea typeface="MS PGothic" pitchFamily="34" charset="-128"/>
              </a:defRPr>
            </a:lvl1pPr>
            <a:lvl2pPr marL="742950" indent="-285750" eaLnBrk="0" hangingPunct="0">
              <a:defRPr u="sng">
                <a:solidFill>
                  <a:schemeClr val="tx1"/>
                </a:solidFill>
                <a:latin typeface="Calibri" pitchFamily="34" charset="0"/>
                <a:ea typeface="MS PGothic" pitchFamily="34" charset="-128"/>
              </a:defRPr>
            </a:lvl2pPr>
            <a:lvl3pPr marL="1143000" indent="-228600" eaLnBrk="0" hangingPunct="0">
              <a:defRPr u="sng">
                <a:solidFill>
                  <a:schemeClr val="tx1"/>
                </a:solidFill>
                <a:latin typeface="Calibri" pitchFamily="34" charset="0"/>
                <a:ea typeface="MS PGothic" pitchFamily="34" charset="-128"/>
              </a:defRPr>
            </a:lvl3pPr>
            <a:lvl4pPr marL="1600200" indent="-228600" eaLnBrk="0" hangingPunct="0">
              <a:defRPr u="sng">
                <a:solidFill>
                  <a:schemeClr val="tx1"/>
                </a:solidFill>
                <a:latin typeface="Calibri" pitchFamily="34" charset="0"/>
                <a:ea typeface="MS PGothic" pitchFamily="34" charset="-128"/>
              </a:defRPr>
            </a:lvl4pPr>
            <a:lvl5pPr marL="2057400" indent="-228600" eaLnBrk="0" hangingPunct="0">
              <a:defRPr u="sng">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MS PGothic" pitchFamily="34" charset="-128"/>
              </a:defRPr>
            </a:lvl9pPr>
          </a:lstStyle>
          <a:p>
            <a:pPr eaLnBrk="1" hangingPunct="1"/>
            <a:r>
              <a:rPr lang="en-US" altLang="en-US" sz="2400" u="none" dirty="0" smtClean="0"/>
              <a:t>Fees</a:t>
            </a:r>
            <a:endParaRPr lang="en-US" altLang="en-US" sz="2400" u="none" dirty="0"/>
          </a:p>
        </p:txBody>
      </p:sp>
      <p:sp>
        <p:nvSpPr>
          <p:cNvPr id="18" name="Rectangle 2"/>
          <p:cNvSpPr txBox="1">
            <a:spLocks noChangeArrowheads="1"/>
          </p:cNvSpPr>
          <p:nvPr/>
        </p:nvSpPr>
        <p:spPr bwMode="auto">
          <a:xfrm>
            <a:off x="385763" y="208852"/>
            <a:ext cx="7067550" cy="8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lnSpc>
                <a:spcPct val="90000"/>
              </a:lnSpc>
            </a:pPr>
            <a:r>
              <a:rPr lang="en-US" sz="2800" u="none" dirty="0"/>
              <a:t>v</a:t>
            </a:r>
            <a:r>
              <a:rPr lang="en-US" sz="2800" u="none" dirty="0" smtClean="0"/>
              <a:t>2 Improvement:</a:t>
            </a:r>
          </a:p>
          <a:p>
            <a:pPr eaLnBrk="1" hangingPunct="1">
              <a:lnSpc>
                <a:spcPct val="90000"/>
              </a:lnSpc>
            </a:pPr>
            <a:r>
              <a:rPr lang="en-US" sz="2800" u="none" dirty="0" smtClean="0"/>
              <a:t>Much Greater Emphasis on Value Components</a:t>
            </a:r>
            <a:endParaRPr lang="en-US" sz="2800" b="1" u="none" dirty="0"/>
          </a:p>
        </p:txBody>
      </p:sp>
      <p:sp>
        <p:nvSpPr>
          <p:cNvPr id="4" name="Slide Number Placeholder 3"/>
          <p:cNvSpPr>
            <a:spLocks noGrp="1"/>
          </p:cNvSpPr>
          <p:nvPr>
            <p:ph type="sldNum" sz="quarter" idx="10"/>
          </p:nvPr>
        </p:nvSpPr>
        <p:spPr/>
        <p:txBody>
          <a:bodyPr/>
          <a:lstStyle/>
          <a:p>
            <a:pPr>
              <a:defRPr/>
            </a:pPr>
            <a:fld id="{840EF4B1-0684-4B1A-B53C-3B71276AF0DA}" type="slidenum">
              <a:rPr lang="en-US" smtClean="0"/>
              <a:pPr>
                <a:defRPr/>
              </a:pPr>
              <a:t>44</a:t>
            </a:fld>
            <a:endParaRPr lang="en-US" dirty="0"/>
          </a:p>
        </p:txBody>
      </p:sp>
    </p:spTree>
    <p:extLst>
      <p:ext uri="{BB962C8B-B14F-4D97-AF65-F5344CB8AC3E}">
        <p14:creationId xmlns:p14="http://schemas.microsoft.com/office/powerpoint/2010/main" val="19820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
          <p:cNvSpPr>
            <a:spLocks noChangeArrowheads="1"/>
          </p:cNvSpPr>
          <p:nvPr/>
        </p:nvSpPr>
        <p:spPr bwMode="auto">
          <a:xfrm>
            <a:off x="1123950" y="4325938"/>
            <a:ext cx="2466975" cy="769441"/>
          </a:xfrm>
          <a:prstGeom prst="rect">
            <a:avLst/>
          </a:prstGeom>
          <a:noFill/>
          <a:ln w="9525">
            <a:noFill/>
            <a:miter lim="800000"/>
            <a:headEnd/>
            <a:tailEnd/>
          </a:ln>
        </p:spPr>
        <p:txBody>
          <a:bodyPr lIns="0" tIns="0" rIns="0" bIns="0">
            <a:spAutoFit/>
          </a:bodyPr>
          <a:lstStyle/>
          <a:p>
            <a:r>
              <a:rPr lang="en-US" sz="1000" u="none" dirty="0"/>
              <a:t>This material has been prepared solely for informational and educational purposes. It is not intended to provide, and should not be relied upon for, investment, accounting, legal or tax advice</a:t>
            </a:r>
            <a:r>
              <a:rPr lang="en-US" sz="1000" u="none" dirty="0" smtClean="0"/>
              <a:t>.</a:t>
            </a:r>
            <a:endParaRPr lang="en-US" sz="1000" u="none" dirty="0"/>
          </a:p>
        </p:txBody>
      </p:sp>
      <p:sp>
        <p:nvSpPr>
          <p:cNvPr id="41988" name="Rectangle 10"/>
          <p:cNvSpPr>
            <a:spLocks noChangeArrowheads="1"/>
          </p:cNvSpPr>
          <p:nvPr/>
        </p:nvSpPr>
        <p:spPr bwMode="auto">
          <a:xfrm>
            <a:off x="7366000" y="0"/>
            <a:ext cx="1778000" cy="1663700"/>
          </a:xfrm>
          <a:prstGeom prst="rect">
            <a:avLst/>
          </a:prstGeom>
          <a:solidFill>
            <a:schemeClr val="bg1"/>
          </a:solidFill>
          <a:ln w="9525">
            <a:noFill/>
            <a:miter lim="800000"/>
            <a:headEnd/>
            <a:tailEnd/>
          </a:ln>
        </p:spPr>
        <p:txBody>
          <a:bodyPr wrap="none" anchor="ctr"/>
          <a:lstStyle/>
          <a:p>
            <a:endParaRPr lang="en-US" dirty="0"/>
          </a:p>
        </p:txBody>
      </p:sp>
      <p:pic>
        <p:nvPicPr>
          <p:cNvPr id="41989" name="Picture 11" descr="FidBench-logoTagLine-Color"/>
          <p:cNvPicPr>
            <a:picLocks noChangeAspect="1" noChangeArrowheads="1"/>
          </p:cNvPicPr>
          <p:nvPr/>
        </p:nvPicPr>
        <p:blipFill>
          <a:blip r:embed="rId3" cstate="print"/>
          <a:srcRect b="7100"/>
          <a:stretch>
            <a:fillRect/>
          </a:stretch>
        </p:blipFill>
        <p:spPr bwMode="auto">
          <a:xfrm>
            <a:off x="720725" y="1320800"/>
            <a:ext cx="7734300" cy="2990850"/>
          </a:xfrm>
          <a:prstGeom prst="rect">
            <a:avLst/>
          </a:prstGeom>
          <a:noFill/>
          <a:ln w="9525">
            <a:noFill/>
            <a:miter lim="800000"/>
            <a:headEnd/>
            <a:tailEnd/>
          </a:ln>
        </p:spPr>
      </p:pic>
      <p:sp>
        <p:nvSpPr>
          <p:cNvPr id="41990" name="Rectangle 4"/>
          <p:cNvSpPr>
            <a:spLocks noChangeArrowheads="1"/>
          </p:cNvSpPr>
          <p:nvPr/>
        </p:nvSpPr>
        <p:spPr bwMode="auto">
          <a:xfrm>
            <a:off x="2133491" y="5793602"/>
            <a:ext cx="4908780" cy="553998"/>
          </a:xfrm>
          <a:prstGeom prst="rect">
            <a:avLst/>
          </a:prstGeom>
          <a:noFill/>
          <a:ln w="9525">
            <a:noFill/>
            <a:miter lim="800000"/>
            <a:headEnd/>
            <a:tailEnd/>
          </a:ln>
        </p:spPr>
        <p:txBody>
          <a:bodyPr wrap="none" anchor="ctr">
            <a:spAutoFit/>
          </a:bodyPr>
          <a:lstStyle/>
          <a:p>
            <a:pPr algn="ctr" eaLnBrk="0" hangingPunct="0"/>
            <a:r>
              <a:rPr lang="en-US" u="none" dirty="0" smtClean="0">
                <a:solidFill>
                  <a:srgbClr val="7C6A55"/>
                </a:solidFill>
              </a:rPr>
              <a:t>www.fiduciarybenchmarks.com </a:t>
            </a:r>
            <a:endParaRPr lang="en-US" u="none" dirty="0">
              <a:solidFill>
                <a:srgbClr val="7C6A55"/>
              </a:solidFill>
            </a:endParaRPr>
          </a:p>
          <a:p>
            <a:pPr algn="ctr" eaLnBrk="0" hangingPunct="0"/>
            <a:r>
              <a:rPr lang="en-US" sz="1200" u="none" dirty="0" smtClean="0">
                <a:solidFill>
                  <a:srgbClr val="7C6A55"/>
                </a:solidFill>
              </a:rPr>
              <a:t>5335 Meadows Road, Suite 210 </a:t>
            </a:r>
            <a:r>
              <a:rPr lang="en-US" sz="1200" u="none" dirty="0" smtClean="0">
                <a:solidFill>
                  <a:srgbClr val="7C6A55"/>
                </a:solidFill>
                <a:sym typeface="Symbol" pitchFamily="18" charset="2"/>
              </a:rPr>
              <a:t></a:t>
            </a:r>
            <a:r>
              <a:rPr lang="en-US" sz="1200" u="none" dirty="0" smtClean="0">
                <a:solidFill>
                  <a:srgbClr val="7C6A55"/>
                </a:solidFill>
              </a:rPr>
              <a:t> Lake Oswego, OR </a:t>
            </a:r>
            <a:r>
              <a:rPr lang="en-US" sz="1200" u="none" dirty="0" smtClean="0">
                <a:solidFill>
                  <a:srgbClr val="7C6A55"/>
                </a:solidFill>
                <a:sym typeface="Symbol" pitchFamily="18" charset="2"/>
              </a:rPr>
              <a:t>97035 </a:t>
            </a:r>
            <a:r>
              <a:rPr lang="en-US" sz="1200" u="none" dirty="0">
                <a:solidFill>
                  <a:srgbClr val="7C6A55"/>
                </a:solidFill>
                <a:sym typeface="Symbol" pitchFamily="18" charset="2"/>
              </a:rPr>
              <a:t></a:t>
            </a:r>
            <a:r>
              <a:rPr lang="en-US" sz="1200" u="none" dirty="0">
                <a:solidFill>
                  <a:srgbClr val="7C6A55"/>
                </a:solidFill>
              </a:rPr>
              <a:t> 866.516.4909 </a:t>
            </a:r>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6"/>
          <p:cNvSpPr>
            <a:spLocks noChangeShapeType="1"/>
          </p:cNvSpPr>
          <p:nvPr/>
        </p:nvSpPr>
        <p:spPr bwMode="auto">
          <a:xfrm>
            <a:off x="454024" y="1065213"/>
            <a:ext cx="8412480"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36" t="29646" r="40719" b="35177"/>
          <a:stretch/>
        </p:blipFill>
        <p:spPr bwMode="auto">
          <a:xfrm>
            <a:off x="755682" y="1371600"/>
            <a:ext cx="4309353" cy="24124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947" t="39859" r="41738" b="35035"/>
          <a:stretch/>
        </p:blipFill>
        <p:spPr bwMode="auto">
          <a:xfrm>
            <a:off x="755682" y="4090444"/>
            <a:ext cx="4309353" cy="20817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0" y="1308893"/>
            <a:ext cx="2432050"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127750" y="3925405"/>
            <a:ext cx="2432050" cy="2246769"/>
          </a:xfrm>
          <a:prstGeom prst="rect">
            <a:avLst/>
          </a:prstGeom>
          <a:solidFill>
            <a:schemeClr val="bg1">
              <a:lumMod val="85000"/>
            </a:schemeClr>
          </a:solidFill>
        </p:spPr>
        <p:txBody>
          <a:bodyPr wrap="square">
            <a:spAutoFit/>
          </a:bodyPr>
          <a:lstStyle/>
          <a:p>
            <a:pPr>
              <a:defRPr/>
            </a:pPr>
            <a:r>
              <a:rPr lang="en-US" sz="2000" b="1" i="1" u="none" dirty="0">
                <a:cs typeface="Arial" charset="0"/>
              </a:rPr>
              <a:t>“That’s the trouble with the world today, nobody takes the time to do a really sinister interrogation anymore”</a:t>
            </a:r>
          </a:p>
        </p:txBody>
      </p:sp>
      <p:sp>
        <p:nvSpPr>
          <p:cNvPr id="12" name="Rectangle 2"/>
          <p:cNvSpPr>
            <a:spLocks noGrp="1" noChangeArrowheads="1"/>
          </p:cNvSpPr>
          <p:nvPr>
            <p:ph type="title" idx="4294967295"/>
          </p:nvPr>
        </p:nvSpPr>
        <p:spPr>
          <a:xfrm>
            <a:off x="368300" y="134020"/>
            <a:ext cx="7531100" cy="910998"/>
          </a:xfrm>
        </p:spPr>
        <p:txBody>
          <a:bodyPr/>
          <a:lstStyle/>
          <a:p>
            <a:pPr eaLnBrk="1" hangingPunct="1"/>
            <a:r>
              <a:rPr lang="en-US" b="0" dirty="0" smtClean="0">
                <a:solidFill>
                  <a:schemeClr val="tx1"/>
                </a:solidFill>
                <a:ea typeface="ＭＳ Ｐゴシック" pitchFamily="34" charset="-128"/>
              </a:rPr>
              <a:t>True or False:</a:t>
            </a:r>
            <a:br>
              <a:rPr lang="en-US" b="0" dirty="0" smtClean="0">
                <a:solidFill>
                  <a:schemeClr val="tx1"/>
                </a:solidFill>
                <a:ea typeface="ＭＳ Ｐゴシック" pitchFamily="34" charset="-128"/>
              </a:rPr>
            </a:br>
            <a:r>
              <a:rPr lang="en-US" b="0" dirty="0" smtClean="0">
                <a:solidFill>
                  <a:schemeClr val="tx1"/>
                </a:solidFill>
                <a:ea typeface="ＭＳ Ｐゴシック" pitchFamily="34" charset="-128"/>
              </a:rPr>
              <a:t>Low Fees is the Fiduciary Standard</a:t>
            </a:r>
          </a:p>
        </p:txBody>
      </p:sp>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4</a:t>
            </a:fld>
            <a:endParaRPr lang="en-US" dirty="0"/>
          </a:p>
        </p:txBody>
      </p:sp>
    </p:spTree>
    <p:extLst>
      <p:ext uri="{BB962C8B-B14F-4D97-AF65-F5344CB8AC3E}">
        <p14:creationId xmlns:p14="http://schemas.microsoft.com/office/powerpoint/2010/main" val="212248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6"/>
          <p:cNvSpPr>
            <a:spLocks noChangeShapeType="1"/>
          </p:cNvSpPr>
          <p:nvPr/>
        </p:nvSpPr>
        <p:spPr bwMode="auto">
          <a:xfrm>
            <a:off x="454025" y="1065213"/>
            <a:ext cx="8239125" cy="0"/>
          </a:xfrm>
          <a:prstGeom prst="line">
            <a:avLst/>
          </a:prstGeom>
          <a:noFill/>
          <a:ln w="9525">
            <a:solidFill>
              <a:srgbClr val="CE701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8" name="Rectangle 2"/>
          <p:cNvSpPr txBox="1">
            <a:spLocks noChangeArrowheads="1"/>
          </p:cNvSpPr>
          <p:nvPr/>
        </p:nvSpPr>
        <p:spPr bwMode="auto">
          <a:xfrm>
            <a:off x="385763" y="208852"/>
            <a:ext cx="7067550" cy="8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lnSpc>
                <a:spcPct val="90000"/>
              </a:lnSpc>
            </a:pPr>
            <a:r>
              <a:rPr lang="en-US" sz="2800" u="none" dirty="0"/>
              <a:t>v</a:t>
            </a:r>
            <a:r>
              <a:rPr lang="en-US" sz="2800" u="none" dirty="0" smtClean="0"/>
              <a:t>2 Improvement:</a:t>
            </a:r>
          </a:p>
          <a:p>
            <a:pPr eaLnBrk="1" hangingPunct="1">
              <a:lnSpc>
                <a:spcPct val="90000"/>
              </a:lnSpc>
            </a:pPr>
            <a:r>
              <a:rPr lang="en-US" sz="2800" u="none" dirty="0" smtClean="0"/>
              <a:t>Additional Guidance for the Fiduciary</a:t>
            </a:r>
            <a:endParaRPr lang="en-US" sz="2800" b="1" u="none" dirty="0"/>
          </a:p>
        </p:txBody>
      </p:sp>
      <p:pic>
        <p:nvPicPr>
          <p:cNvPr id="5" name="Picture 4"/>
          <p:cNvPicPr>
            <a:picLocks noChangeAspect="1"/>
          </p:cNvPicPr>
          <p:nvPr/>
        </p:nvPicPr>
        <p:blipFill>
          <a:blip r:embed="rId3"/>
          <a:stretch>
            <a:fillRect/>
          </a:stretch>
        </p:blipFill>
        <p:spPr>
          <a:xfrm>
            <a:off x="454025" y="1200845"/>
            <a:ext cx="8239125" cy="4119563"/>
          </a:xfrm>
          <a:prstGeom prst="rect">
            <a:avLst/>
          </a:prstGeom>
        </p:spPr>
      </p:pic>
      <p:sp>
        <p:nvSpPr>
          <p:cNvPr id="20" name="Oval 19"/>
          <p:cNvSpPr/>
          <p:nvPr/>
        </p:nvSpPr>
        <p:spPr>
          <a:xfrm>
            <a:off x="1081670" y="1193180"/>
            <a:ext cx="1449658" cy="256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876909" y="1178315"/>
            <a:ext cx="1449658" cy="256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616391" y="1174598"/>
            <a:ext cx="1449658" cy="2564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42334" y="4612884"/>
            <a:ext cx="2702310" cy="843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266056" y="4922949"/>
            <a:ext cx="3749231" cy="1541351"/>
          </a:xfrm>
          <a:prstGeom prst="rect">
            <a:avLst/>
          </a:prstGeom>
          <a:effectLst>
            <a:glow rad="63500">
              <a:schemeClr val="accent2">
                <a:satMod val="175000"/>
                <a:alpha val="40000"/>
              </a:schemeClr>
            </a:glow>
          </a:effectLst>
          <a:scene3d>
            <a:camera prst="orthographicFront"/>
            <a:lightRig rig="threePt" dir="t"/>
          </a:scene3d>
          <a:sp3d>
            <a:bevelT/>
          </a:sp3d>
        </p:spPr>
      </p:pic>
      <p:cxnSp>
        <p:nvCxnSpPr>
          <p:cNvPr id="8" name="Straight Arrow Connector 7"/>
          <p:cNvCxnSpPr/>
          <p:nvPr/>
        </p:nvCxnSpPr>
        <p:spPr>
          <a:xfrm>
            <a:off x="3156335" y="5034461"/>
            <a:ext cx="1058826" cy="663812"/>
          </a:xfrm>
          <a:prstGeom prst="straightConnector1">
            <a:avLst/>
          </a:prstGeom>
          <a:ln>
            <a:solidFill>
              <a:srgbClr val="FF505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840EF4B1-0684-4B1A-B53C-3B71276AF0DA}" type="slidenum">
              <a:rPr lang="en-US" smtClean="0"/>
              <a:pPr>
                <a:defRPr/>
              </a:pPr>
              <a:t>5</a:t>
            </a:fld>
            <a:endParaRPr lang="en-US" dirty="0"/>
          </a:p>
        </p:txBody>
      </p:sp>
    </p:spTree>
    <p:extLst>
      <p:ext uri="{BB962C8B-B14F-4D97-AF65-F5344CB8AC3E}">
        <p14:creationId xmlns:p14="http://schemas.microsoft.com/office/powerpoint/2010/main" val="380345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5"/>
          <p:cNvSpPr>
            <a:spLocks noChangeShapeType="1"/>
          </p:cNvSpPr>
          <p:nvPr/>
        </p:nvSpPr>
        <p:spPr bwMode="auto">
          <a:xfrm>
            <a:off x="457200" y="1069975"/>
            <a:ext cx="8239125" cy="0"/>
          </a:xfrm>
          <a:prstGeom prst="line">
            <a:avLst/>
          </a:prstGeom>
          <a:noFill/>
          <a:ln w="9525">
            <a:solidFill>
              <a:srgbClr val="009FC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8" name="Rectangle 2"/>
          <p:cNvSpPr txBox="1">
            <a:spLocks noChangeArrowheads="1"/>
          </p:cNvSpPr>
          <p:nvPr/>
        </p:nvSpPr>
        <p:spPr bwMode="auto">
          <a:xfrm>
            <a:off x="385763" y="265501"/>
            <a:ext cx="739778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lnSpc>
                <a:spcPct val="90000"/>
              </a:lnSpc>
            </a:pPr>
            <a:r>
              <a:rPr lang="en-US" sz="2800" u="none" dirty="0" smtClean="0"/>
              <a:t>True or False:</a:t>
            </a:r>
          </a:p>
          <a:p>
            <a:pPr eaLnBrk="1" hangingPunct="1">
              <a:lnSpc>
                <a:spcPct val="90000"/>
              </a:lnSpc>
            </a:pPr>
            <a:r>
              <a:rPr lang="en-US" sz="2800" u="none" dirty="0" smtClean="0"/>
              <a:t>Reasonable Total Plan Fees is the Fiduciary Issue</a:t>
            </a:r>
            <a:endParaRPr lang="en-US" sz="2800" b="1" u="none" dirty="0"/>
          </a:p>
        </p:txBody>
      </p:sp>
      <p:pic>
        <p:nvPicPr>
          <p:cNvPr id="2" name="Picture 1"/>
          <p:cNvPicPr>
            <a:picLocks noChangeAspect="1"/>
          </p:cNvPicPr>
          <p:nvPr/>
        </p:nvPicPr>
        <p:blipFill>
          <a:blip r:embed="rId3"/>
          <a:stretch>
            <a:fillRect/>
          </a:stretch>
        </p:blipFill>
        <p:spPr>
          <a:xfrm>
            <a:off x="865265" y="1305545"/>
            <a:ext cx="7442393" cy="4308753"/>
          </a:xfrm>
          <a:prstGeom prst="rect">
            <a:avLst/>
          </a:prstGeom>
        </p:spPr>
      </p:pic>
      <p:sp>
        <p:nvSpPr>
          <p:cNvPr id="3" name="Slide Number Placeholder 2"/>
          <p:cNvSpPr>
            <a:spLocks noGrp="1"/>
          </p:cNvSpPr>
          <p:nvPr>
            <p:ph type="sldNum" sz="quarter" idx="10"/>
          </p:nvPr>
        </p:nvSpPr>
        <p:spPr/>
        <p:txBody>
          <a:bodyPr/>
          <a:lstStyle/>
          <a:p>
            <a:pPr>
              <a:defRPr/>
            </a:pPr>
            <a:fld id="{1D1CB02F-8AD7-4DB6-A1A1-DF7FDB3F8840}" type="slidenum">
              <a:rPr lang="en-US" smtClean="0"/>
              <a:pPr>
                <a:defRPr/>
              </a:pPr>
              <a:t>6</a:t>
            </a:fld>
            <a:endParaRPr lang="en-US" dirty="0"/>
          </a:p>
        </p:txBody>
      </p:sp>
    </p:spTree>
    <p:extLst>
      <p:ext uri="{BB962C8B-B14F-4D97-AF65-F5344CB8AC3E}">
        <p14:creationId xmlns:p14="http://schemas.microsoft.com/office/powerpoint/2010/main" val="450072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5"/>
          <p:cNvSpPr>
            <a:spLocks noChangeShapeType="1"/>
          </p:cNvSpPr>
          <p:nvPr/>
        </p:nvSpPr>
        <p:spPr bwMode="auto">
          <a:xfrm>
            <a:off x="457200" y="1069975"/>
            <a:ext cx="8239125" cy="0"/>
          </a:xfrm>
          <a:prstGeom prst="line">
            <a:avLst/>
          </a:prstGeom>
          <a:noFill/>
          <a:ln w="9525">
            <a:solidFill>
              <a:srgbClr val="009FC2"/>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8" name="Rectangle 2"/>
          <p:cNvSpPr txBox="1">
            <a:spLocks noChangeArrowheads="1"/>
          </p:cNvSpPr>
          <p:nvPr/>
        </p:nvSpPr>
        <p:spPr bwMode="auto">
          <a:xfrm>
            <a:off x="385763" y="208852"/>
            <a:ext cx="7067550" cy="8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Calibri" pitchFamily="34" charset="0"/>
                <a:ea typeface="ＭＳ Ｐゴシック" pitchFamily="34" charset="-128"/>
              </a:defRPr>
            </a:lvl1pPr>
            <a:lvl2pPr marL="742950" indent="-285750" eaLnBrk="0" hangingPunct="0">
              <a:defRPr u="sng">
                <a:solidFill>
                  <a:schemeClr val="tx1"/>
                </a:solidFill>
                <a:latin typeface="Calibri" pitchFamily="34" charset="0"/>
                <a:ea typeface="ＭＳ Ｐゴシック" pitchFamily="34" charset="-128"/>
              </a:defRPr>
            </a:lvl2pPr>
            <a:lvl3pPr marL="1143000" indent="-228600" eaLnBrk="0" hangingPunct="0">
              <a:defRPr u="sng">
                <a:solidFill>
                  <a:schemeClr val="tx1"/>
                </a:solidFill>
                <a:latin typeface="Calibri" pitchFamily="34" charset="0"/>
                <a:ea typeface="ＭＳ Ｐゴシック" pitchFamily="34" charset="-128"/>
              </a:defRPr>
            </a:lvl3pPr>
            <a:lvl4pPr marL="1600200" indent="-228600" eaLnBrk="0" hangingPunct="0">
              <a:defRPr u="sng">
                <a:solidFill>
                  <a:schemeClr val="tx1"/>
                </a:solidFill>
                <a:latin typeface="Calibri" pitchFamily="34" charset="0"/>
                <a:ea typeface="ＭＳ Ｐゴシック" pitchFamily="34" charset="-128"/>
              </a:defRPr>
            </a:lvl4pPr>
            <a:lvl5pPr marL="2057400" indent="-228600" eaLnBrk="0" hangingPunct="0">
              <a:defRPr u="sng">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Calibri" pitchFamily="34" charset="0"/>
                <a:ea typeface="ＭＳ Ｐゴシック" pitchFamily="34" charset="-128"/>
              </a:defRPr>
            </a:lvl9pPr>
          </a:lstStyle>
          <a:p>
            <a:pPr eaLnBrk="1" hangingPunct="1">
              <a:lnSpc>
                <a:spcPct val="90000"/>
              </a:lnSpc>
            </a:pPr>
            <a:r>
              <a:rPr lang="en-US" sz="2800" u="none" dirty="0"/>
              <a:t>v</a:t>
            </a:r>
            <a:r>
              <a:rPr lang="en-US" sz="2800" u="none" dirty="0" smtClean="0"/>
              <a:t>2 Improvement:</a:t>
            </a:r>
          </a:p>
          <a:p>
            <a:pPr eaLnBrk="1" hangingPunct="1">
              <a:lnSpc>
                <a:spcPct val="90000"/>
              </a:lnSpc>
            </a:pPr>
            <a:r>
              <a:rPr lang="en-US" sz="2800" u="none" dirty="0" smtClean="0"/>
              <a:t>Distinct Benchmarking by Service Provider</a:t>
            </a:r>
            <a:endParaRPr lang="en-US" sz="2800" b="1" u="none" dirty="0"/>
          </a:p>
        </p:txBody>
      </p:sp>
      <p:pic>
        <p:nvPicPr>
          <p:cNvPr id="3" name="Picture 2"/>
          <p:cNvPicPr>
            <a:picLocks noChangeAspect="1"/>
          </p:cNvPicPr>
          <p:nvPr/>
        </p:nvPicPr>
        <p:blipFill>
          <a:blip r:embed="rId3"/>
          <a:stretch>
            <a:fillRect/>
          </a:stretch>
        </p:blipFill>
        <p:spPr>
          <a:xfrm>
            <a:off x="457200" y="1340170"/>
            <a:ext cx="8286466" cy="3853621"/>
          </a:xfrm>
          <a:prstGeom prst="rect">
            <a:avLst/>
          </a:prstGeom>
          <a:ln>
            <a:solidFill>
              <a:schemeClr val="tx1"/>
            </a:solidFill>
          </a:ln>
        </p:spPr>
      </p:pic>
      <p:sp>
        <p:nvSpPr>
          <p:cNvPr id="4" name="Oval 3"/>
          <p:cNvSpPr/>
          <p:nvPr/>
        </p:nvSpPr>
        <p:spPr>
          <a:xfrm>
            <a:off x="200722" y="1839951"/>
            <a:ext cx="4036741" cy="735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97006" y="3118624"/>
            <a:ext cx="4036741" cy="735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932553" y="1129992"/>
            <a:ext cx="4036741" cy="735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7</a:t>
            </a:fld>
            <a:endParaRPr lang="en-US" dirty="0"/>
          </a:p>
        </p:txBody>
      </p:sp>
    </p:spTree>
    <p:extLst>
      <p:ext uri="{BB962C8B-B14F-4D97-AF65-F5344CB8AC3E}">
        <p14:creationId xmlns:p14="http://schemas.microsoft.com/office/powerpoint/2010/main" val="382760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9425" y="1810921"/>
            <a:ext cx="8207375" cy="5111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0" name="Rectangle 2"/>
          <p:cNvSpPr>
            <a:spLocks noGrp="1" noChangeArrowheads="1"/>
          </p:cNvSpPr>
          <p:nvPr>
            <p:ph type="title" idx="4294967295"/>
          </p:nvPr>
        </p:nvSpPr>
        <p:spPr>
          <a:xfrm>
            <a:off x="381000" y="547688"/>
            <a:ext cx="7391400" cy="531812"/>
          </a:xfrm>
        </p:spPr>
        <p:txBody>
          <a:bodyPr/>
          <a:lstStyle/>
          <a:p>
            <a:pPr eaLnBrk="1" hangingPunct="1"/>
            <a:r>
              <a:rPr lang="en-US" b="0" dirty="0" smtClean="0">
                <a:solidFill>
                  <a:schemeClr val="tx1"/>
                </a:solidFill>
              </a:rPr>
              <a:t>Agenda</a:t>
            </a:r>
          </a:p>
        </p:txBody>
      </p:sp>
      <p:sp>
        <p:nvSpPr>
          <p:cNvPr id="4101" name="Line 7"/>
          <p:cNvSpPr>
            <a:spLocks noChangeShapeType="1"/>
          </p:cNvSpPr>
          <p:nvPr/>
        </p:nvSpPr>
        <p:spPr bwMode="auto">
          <a:xfrm>
            <a:off x="457200" y="1069975"/>
            <a:ext cx="8239125" cy="0"/>
          </a:xfrm>
          <a:prstGeom prst="line">
            <a:avLst/>
          </a:prstGeom>
          <a:noFill/>
          <a:ln w="9525">
            <a:solidFill>
              <a:srgbClr val="9FA617"/>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02" name="Rectangle 3"/>
          <p:cNvSpPr>
            <a:spLocks noChangeArrowheads="1"/>
          </p:cNvSpPr>
          <p:nvPr/>
        </p:nvSpPr>
        <p:spPr bwMode="auto">
          <a:xfrm>
            <a:off x="606425" y="1295400"/>
            <a:ext cx="80899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a:spcBef>
                <a:spcPts val="600"/>
              </a:spcBef>
              <a:spcAft>
                <a:spcPts val="600"/>
              </a:spcAft>
              <a:buClr>
                <a:srgbClr val="9FA617"/>
              </a:buClr>
              <a:buFont typeface="Wingdings" pitchFamily="2" charset="2"/>
              <a:buAutoNum type="arabicPeriod"/>
            </a:pPr>
            <a:r>
              <a:rPr lang="en-US" sz="2400" u="none" dirty="0" smtClean="0"/>
              <a:t>FBi Benchmarking Basics</a:t>
            </a:r>
          </a:p>
          <a:p>
            <a:pPr marL="381000" indent="-381000">
              <a:spcBef>
                <a:spcPts val="600"/>
              </a:spcBef>
              <a:spcAft>
                <a:spcPts val="600"/>
              </a:spcAft>
              <a:buClr>
                <a:srgbClr val="9FA617"/>
              </a:buClr>
              <a:buFont typeface="Wingdings" pitchFamily="2" charset="2"/>
              <a:buAutoNum type="arabicPeriod"/>
            </a:pPr>
            <a:r>
              <a:rPr lang="en-US" sz="2400" u="none" dirty="0" smtClean="0"/>
              <a:t>Benefits to Plan Sponsors</a:t>
            </a:r>
          </a:p>
          <a:p>
            <a:pPr marL="381000" indent="-381000">
              <a:spcBef>
                <a:spcPts val="600"/>
              </a:spcBef>
              <a:spcAft>
                <a:spcPts val="600"/>
              </a:spcAft>
              <a:buClr>
                <a:srgbClr val="9FA617"/>
              </a:buClr>
              <a:buFont typeface="Wingdings" pitchFamily="2" charset="2"/>
              <a:buAutoNum type="arabicPeriod"/>
            </a:pPr>
            <a:r>
              <a:rPr lang="en-US" sz="2400" u="none" dirty="0" smtClean="0"/>
              <a:t>Benefits to Participants</a:t>
            </a:r>
          </a:p>
        </p:txBody>
      </p:sp>
      <p:sp>
        <p:nvSpPr>
          <p:cNvPr id="2" name="Slide Number Placeholder 1"/>
          <p:cNvSpPr>
            <a:spLocks noGrp="1"/>
          </p:cNvSpPr>
          <p:nvPr>
            <p:ph type="sldNum" sz="quarter" idx="10"/>
          </p:nvPr>
        </p:nvSpPr>
        <p:spPr/>
        <p:txBody>
          <a:bodyPr/>
          <a:lstStyle/>
          <a:p>
            <a:pPr>
              <a:defRPr/>
            </a:pPr>
            <a:fld id="{1D1CB02F-8AD7-4DB6-A1A1-DF7FDB3F8840}" type="slidenum">
              <a:rPr lang="en-US" smtClean="0"/>
              <a:pPr>
                <a:defRPr/>
              </a:pPr>
              <a:t>8</a:t>
            </a:fld>
            <a:endParaRPr lang="en-US" dirty="0"/>
          </a:p>
        </p:txBody>
      </p:sp>
    </p:spTree>
    <p:extLst>
      <p:ext uri="{BB962C8B-B14F-4D97-AF65-F5344CB8AC3E}">
        <p14:creationId xmlns:p14="http://schemas.microsoft.com/office/powerpoint/2010/main" val="378069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5|5.2|4.6|10.7|2.9"/>
</p:tagLst>
</file>

<file path=ppt/tags/tag2.xml><?xml version="1.0" encoding="utf-8"?>
<p:tagLst xmlns:a="http://schemas.openxmlformats.org/drawingml/2006/main" xmlns:r="http://schemas.openxmlformats.org/officeDocument/2006/relationships" xmlns:p="http://schemas.openxmlformats.org/presentationml/2006/main">
  <p:tag name="TIMING" val="|10.5|5.2|4.6|10.7|2.9"/>
</p:tagLst>
</file>

<file path=ppt/tags/tag3.xml><?xml version="1.0" encoding="utf-8"?>
<p:tagLst xmlns:a="http://schemas.openxmlformats.org/drawingml/2006/main" xmlns:r="http://schemas.openxmlformats.org/officeDocument/2006/relationships" xmlns:p="http://schemas.openxmlformats.org/presentationml/2006/main">
  <p:tag name="TIMING" val="|15.2|21|24"/>
</p:tagLst>
</file>

<file path=ppt/tags/tag4.xml><?xml version="1.0" encoding="utf-8"?>
<p:tagLst xmlns:a="http://schemas.openxmlformats.org/drawingml/2006/main" xmlns:r="http://schemas.openxmlformats.org/officeDocument/2006/relationships" xmlns:p="http://schemas.openxmlformats.org/presentationml/2006/main">
  <p:tag name="TIMING" val="|15.2|21|24"/>
</p:tagLst>
</file>

<file path=ppt/tags/tag5.xml><?xml version="1.0" encoding="utf-8"?>
<p:tagLst xmlns:a="http://schemas.openxmlformats.org/drawingml/2006/main" xmlns:r="http://schemas.openxmlformats.org/officeDocument/2006/relationships" xmlns:p="http://schemas.openxmlformats.org/presentationml/2006/main">
  <p:tag name="TIMING" val="|15.2|21|24"/>
</p:tagLst>
</file>

<file path=ppt/theme/theme1.xml><?xml version="1.0" encoding="utf-8"?>
<a:theme xmlns:a="http://schemas.openxmlformats.org/drawingml/2006/main" name="Edge">
  <a:themeElements>
    <a:clrScheme name="Edge 10">
      <a:dk1>
        <a:srgbClr val="000000"/>
      </a:dk1>
      <a:lt1>
        <a:srgbClr val="FFFFFF"/>
      </a:lt1>
      <a:dk2>
        <a:srgbClr val="330066"/>
      </a:dk2>
      <a:lt2>
        <a:srgbClr val="5F5F5F"/>
      </a:lt2>
      <a:accent1>
        <a:srgbClr val="CCCC00"/>
      </a:accent1>
      <a:accent2>
        <a:srgbClr val="669999"/>
      </a:accent2>
      <a:accent3>
        <a:srgbClr val="FFFFFF"/>
      </a:accent3>
      <a:accent4>
        <a:srgbClr val="000000"/>
      </a:accent4>
      <a:accent5>
        <a:srgbClr val="E2E2AA"/>
      </a:accent5>
      <a:accent6>
        <a:srgbClr val="5C8A8A"/>
      </a:accent6>
      <a:hlink>
        <a:srgbClr val="7E7EE8"/>
      </a:hlink>
      <a:folHlink>
        <a:srgbClr val="D8D8EC"/>
      </a:folHlink>
    </a:clrScheme>
    <a:fontScheme name="Edg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330066"/>
        </a:dk2>
        <a:lt2>
          <a:srgbClr val="5F5F5F"/>
        </a:lt2>
        <a:accent1>
          <a:srgbClr val="CCCC00"/>
        </a:accent1>
        <a:accent2>
          <a:srgbClr val="669999"/>
        </a:accent2>
        <a:accent3>
          <a:srgbClr val="FFFFFF"/>
        </a:accent3>
        <a:accent4>
          <a:srgbClr val="000000"/>
        </a:accent4>
        <a:accent5>
          <a:srgbClr val="E2E2AA"/>
        </a:accent5>
        <a:accent6>
          <a:srgbClr val="5C8A8A"/>
        </a:accent6>
        <a:hlink>
          <a:srgbClr val="7E7E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41313"/>
      </a:hlink>
      <a:folHlink>
        <a:srgbClr val="B0DC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39248</TotalTime>
  <Words>1849</Words>
  <Application>Microsoft Office PowerPoint</Application>
  <PresentationFormat>On-screen Show (4:3)</PresentationFormat>
  <Paragraphs>340</Paragraphs>
  <Slides>46</Slides>
  <Notes>46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MS PGothic</vt:lpstr>
      <vt:lpstr>MS PGothic</vt:lpstr>
      <vt:lpstr>Arial</vt:lpstr>
      <vt:lpstr>Calibri</vt:lpstr>
      <vt:lpstr>Symbol</vt:lpstr>
      <vt:lpstr>Wingdings</vt:lpstr>
      <vt:lpstr>Edge</vt:lpstr>
      <vt:lpstr>1_Office Theme</vt:lpstr>
      <vt:lpstr>Benchmarking v2.0: Improved Outcomes for Plan Sponsors and Participants</vt:lpstr>
      <vt:lpstr>Agenda</vt:lpstr>
      <vt:lpstr>PowerPoint Presentation</vt:lpstr>
      <vt:lpstr>PowerPoint Presentation</vt:lpstr>
      <vt:lpstr>True or False: Low Fees is the Fiduciary Standard</vt:lpstr>
      <vt:lpstr>PowerPoint Presentation</vt:lpstr>
      <vt:lpstr>PowerPoint Presentation</vt:lpstr>
      <vt:lpstr>PowerPoint Presentation</vt:lpstr>
      <vt:lpstr>Agenda</vt:lpstr>
      <vt:lpstr>PowerPoint Presentation</vt:lpstr>
      <vt:lpstr>PowerPoint Presentation</vt:lpstr>
      <vt:lpstr>True or False: You can accurately benchmark using 5500 Data</vt:lpstr>
      <vt:lpstr>PowerPoint Presentation</vt:lpstr>
      <vt:lpstr>PowerPoint Presentation</vt:lpstr>
      <vt:lpstr>True or False: Average Balance impacts the Benchmark Group</vt:lpstr>
      <vt:lpstr>v2 Improvement: Benchmark Groups Customized BY PROVIDER</vt:lpstr>
      <vt:lpstr>True or False: Plans with Identical Funds Have Identical Fees</vt:lpstr>
      <vt:lpstr>v2 Improvement: Plan Weighted Investment Expense</vt:lpstr>
      <vt:lpstr>True or False: General Accounts have No Fees</vt:lpstr>
      <vt:lpstr>v2 Improvement: Detail on General Accounts (and Stable Value)</vt:lpstr>
      <vt:lpstr>True or False: You Can’t Predict Fees</vt:lpstr>
      <vt:lpstr>v2 Improvement: Regression Analysis on Fees</vt:lpstr>
      <vt:lpstr>PowerPoint Presentation</vt:lpstr>
      <vt:lpstr>True or False: Performance Reviews are a commodity</vt:lpstr>
      <vt:lpstr>v2 Improvement: Degree of Difficulty for Services</vt:lpstr>
      <vt:lpstr>True or False: The DOL allows you to consider Quality of a Provider</vt:lpstr>
      <vt:lpstr>v2 Improvement: Background of Service Provider</vt:lpstr>
      <vt:lpstr>PowerPoint Presentation</vt:lpstr>
      <vt:lpstr>v2 Improvement: Fees and Value for a Provider on 1 page</vt:lpstr>
      <vt:lpstr>v2 Benchmarking Helping a Plan Sponsor Protect Themselves</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v2 Improvement: Closer Link of Plan Design to Retirement Readiness</vt:lpstr>
      <vt:lpstr>v2 Improvement: Closer Link of Plan Design to Retirement Readiness</vt:lpstr>
      <vt:lpstr>v2 Improvement: Closer Link of Plan Design to Retirement Readiness</vt:lpstr>
      <vt:lpstr>v2 Improvement: Closer Link of Plan Design to Retirement Readiness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TRK</dc:creator>
  <cp:lastModifiedBy>Thomas Kmak</cp:lastModifiedBy>
  <cp:revision>2034</cp:revision>
  <cp:lastPrinted>2014-04-14T07:03:02Z</cp:lastPrinted>
  <dcterms:created xsi:type="dcterms:W3CDTF">2009-01-20T13:50:46Z</dcterms:created>
  <dcterms:modified xsi:type="dcterms:W3CDTF">2014-04-26T13:12:01Z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